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73" r:id="rId5"/>
    <p:sldId id="274" r:id="rId6"/>
    <p:sldId id="275" r:id="rId7"/>
    <p:sldId id="276" r:id="rId8"/>
    <p:sldId id="277" r:id="rId9"/>
    <p:sldId id="278" r:id="rId10"/>
    <p:sldId id="279" r:id="rId11"/>
    <p:sldId id="294" r:id="rId12"/>
    <p:sldId id="280" r:id="rId13"/>
    <p:sldId id="281" r:id="rId14"/>
    <p:sldId id="282" r:id="rId15"/>
    <p:sldId id="283" r:id="rId16"/>
    <p:sldId id="284" r:id="rId17"/>
    <p:sldId id="285" r:id="rId18"/>
    <p:sldId id="286" r:id="rId19"/>
    <p:sldId id="291" r:id="rId20"/>
    <p:sldId id="292" r:id="rId21"/>
    <p:sldId id="287" r:id="rId22"/>
    <p:sldId id="288" r:id="rId23"/>
    <p:sldId id="293" r:id="rId24"/>
    <p:sldId id="289" r:id="rId25"/>
    <p:sldId id="290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BF0C174-D182-48F6-94D2-828B7AAD5581}" v="1401" dt="2025-04-01T12:06:01.724"/>
    <p1510:client id="{5351C0D1-5036-42EB-8861-69D1DAA070C7}" v="354" dt="2025-04-01T12:33:39.509"/>
    <p1510:client id="{67171684-5B52-4B49-B628-EBFDC54A17A9}" v="18" dt="2025-04-01T14:25:26.025"/>
    <p1510:client id="{BA8B3965-11C0-4C8C-83BF-07634F1DFFE3}" v="31" dt="2025-04-01T16:20:20.838"/>
    <p1510:client id="{D3C20C5E-2F67-4ACA-8F28-8FD792DF6CCD}" v="3466" dt="2025-03-31T07:49:41.73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5" d="100"/>
          <a:sy n="115" d="100"/>
        </p:scale>
        <p:origin x="70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DF8A9-3034-4851-3556-AE9018C7B4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5CE1F4-F9EF-9B5B-C4D2-949A26F5C5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697CD5-1D62-4950-2C5C-57D6C020AD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1D338E-A9B1-469A-8A59-5284439F0E24}" type="datetimeFigureOut">
              <a:rPr lang="en-US" smtClean="0"/>
              <a:t>4/10/2025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7457E1-4721-7AA9-D612-1136FE5933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C506D0-ECC5-C14C-47CC-21A36D9516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07E68-F121-4AA9-9DA8-CB141D6B3C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6866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55E33-CDE6-39FD-426F-64C068E1BF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B6B7AAB-B42E-C8B7-0A29-B3FD704E59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4ECA7B-7155-AFC7-5A56-E0675786BF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1D338E-A9B1-469A-8A59-5284439F0E24}" type="datetimeFigureOut">
              <a:rPr lang="en-US" smtClean="0"/>
              <a:t>4/10/2025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FA6668-D840-F8C7-985F-8BBF44BA76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C72FD8-7867-E05C-BF2B-FFD893006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07E68-F121-4AA9-9DA8-CB141D6B3C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9524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C450787-1515-7BB1-15ED-2DCF0F3F0C9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71862BB-1B67-A16F-C76E-7831249812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4B9E4F-7A52-DFC3-E9D1-9F0C7846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1D338E-A9B1-469A-8A59-5284439F0E24}" type="datetimeFigureOut">
              <a:rPr lang="en-US" smtClean="0"/>
              <a:t>4/10/2025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BA594-1432-5549-860C-068AC996EC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6CBB02-254A-429D-E61D-A501D1294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07E68-F121-4AA9-9DA8-CB141D6B3C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0522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74308-F2BC-0EF5-9E9E-C9AA67781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BCD914-61AA-BBF3-BE2A-F6B3FADFAA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6A6A66-62D4-D69E-9EC7-860E7AB8F7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1D338E-A9B1-469A-8A59-5284439F0E24}" type="datetimeFigureOut">
              <a:rPr lang="en-US" smtClean="0"/>
              <a:t>4/10/2025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2CA597-E6FE-4CD1-EE15-3380C60A48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C92F0E-B0B3-20B8-78B1-CB89FAAC8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07E68-F121-4AA9-9DA8-CB141D6B3C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8865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4DEC8-9558-8E88-8A27-20A171CBC1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FFEF16-7858-22A8-D8A4-65183C675D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71CE4F-F064-FB99-46D6-4162BE481B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1D338E-A9B1-469A-8A59-5284439F0E24}" type="datetimeFigureOut">
              <a:rPr lang="en-US" smtClean="0"/>
              <a:t>4/10/2025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69A94C-B0ED-50AD-D600-898F9061D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C052AA-AC4E-F824-B4E0-5490CF1F96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07E68-F121-4AA9-9DA8-CB141D6B3C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1823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1014D3-6FA8-D6A9-3341-0AAF96533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FC1B4E-C21D-6A71-9BBA-CE5F0D96B89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BACAC1-2FB7-BBB7-BC95-6D6B208082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E90EDB-38E2-CE66-FD1E-F69CB686C1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1D338E-A9B1-469A-8A59-5284439F0E24}" type="datetimeFigureOut">
              <a:rPr lang="en-US" smtClean="0"/>
              <a:t>4/10/2025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3AAF9C-97C0-DE34-5B50-EB23F5277E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FCA498-68FF-038E-3E14-0AAD734A4D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07E68-F121-4AA9-9DA8-CB141D6B3C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3570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726596-326B-8DF2-2B39-0F6ED19A0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84D1A6-0C06-9199-23E8-7D3E4A96B2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126B93-209E-A0E3-DE70-6FF80561F1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DAE7528-AC9D-1246-3AC8-43A30CA526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5D6B90C-BAFE-158B-1A73-9F81D2D1EF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4A5D1D-6195-3C91-0F52-6FA1A97CB8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1D338E-A9B1-469A-8A59-5284439F0E24}" type="datetimeFigureOut">
              <a:rPr lang="en-US" smtClean="0"/>
              <a:t>4/10/2025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E838F4B-E8EC-54F5-0316-8700AD7875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577FB60-F801-7157-4D51-75F01CBDD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07E68-F121-4AA9-9DA8-CB141D6B3C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6339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0C123-4257-AD2F-6ACB-ADC2B21D3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09083A-E21C-9617-3F30-7DF330B5BE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1D338E-A9B1-469A-8A59-5284439F0E24}" type="datetimeFigureOut">
              <a:rPr lang="en-US" smtClean="0"/>
              <a:t>4/10/2025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20D844-3EB5-2361-1B19-6CAC470CA5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DAE466-4031-B920-6035-BAF05740F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07E68-F121-4AA9-9DA8-CB141D6B3C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6470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6A179F2-9A1A-685E-775B-9EF83C86DD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1D338E-A9B1-469A-8A59-5284439F0E24}" type="datetimeFigureOut">
              <a:rPr lang="en-US" smtClean="0"/>
              <a:t>4/10/2025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B220443-65CF-D590-E392-942CB00D5D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537C32-1024-9723-5FE7-1BCF6FF6D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07E68-F121-4AA9-9DA8-CB141D6B3C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08115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3C2948-F257-8252-168D-BEF617A6EF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964B94-B885-0270-739C-D26EE628F3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9C9846-A06E-E0BF-A526-FE86DA8EEA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F68FD3-4CA1-BD16-7307-D4A578301E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1D338E-A9B1-469A-8A59-5284439F0E24}" type="datetimeFigureOut">
              <a:rPr lang="en-US" smtClean="0"/>
              <a:t>4/10/2025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CDCBA5-B80A-4152-5398-C28AEE38E5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F208DE-83D6-CC6E-B5D0-50C0AB66E4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07E68-F121-4AA9-9DA8-CB141D6B3C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0125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6AC055-97D0-B443-939C-3D15A78C63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F87A990-A84E-5083-790F-1FCB102620C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F5FA75-00E0-053F-9F38-FD6D213B4A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854019-8E53-D02D-EA2F-06E64F43D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1D338E-A9B1-469A-8A59-5284439F0E24}" type="datetimeFigureOut">
              <a:rPr lang="en-US" smtClean="0"/>
              <a:t>4/10/2025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B3AFCF-47E6-6C0C-59CB-8499CE0524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472C9A-530C-F358-E3AF-1242C56443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07E68-F121-4AA9-9DA8-CB141D6B3C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3351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ECE33C2-5D62-007F-3B27-C390C9F883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DAF2C4-4676-7A02-CEC6-DD1BB5BAC0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3714F5-7E33-C934-91BF-E683002FE7F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01D338E-A9B1-469A-8A59-5284439F0E24}" type="datetimeFigureOut">
              <a:rPr lang="en-US" smtClean="0"/>
              <a:t>4/10/2025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9F27EE-FB8E-1BE6-62F1-17164C323C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B3EA09-8F99-F79E-D911-2C6EC125A4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1507E68-F121-4AA9-9DA8-CB141D6B3C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2568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-2BJYd74knk?feature=oembed" TargetMode="External"/><Relationship Id="rId5" Type="http://schemas.openxmlformats.org/officeDocument/2006/relationships/image" Target="../media/image32.jpeg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microsoft.com/office/2017/06/relationships/model3d" Target="../media/model3d1.glb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microsoft.com/office/2017/06/relationships/model3d" Target="../media/model3d2.glb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microsoft.com/office/2017/06/relationships/model3d" Target="../media/model3d1.glb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F528974-1632-0BD2-D758-5F8E927F88F8}"/>
              </a:ext>
            </a:extLst>
          </p:cNvPr>
          <p:cNvSpPr txBox="1"/>
          <p:nvPr/>
        </p:nvSpPr>
        <p:spPr>
          <a:xfrm>
            <a:off x="2136096" y="1760258"/>
            <a:ext cx="4258039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0" b="1">
                <a:ln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effectLst/>
                <a:latin typeface="Arial Black" panose="020B0A04020102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BY</a:t>
            </a:r>
            <a:r>
              <a:rPr lang="en-US" sz="20000" b="1">
                <a:ln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effectLst/>
                <a:latin typeface="Arial Black" panose="020B0A04020102020204" pitchFamily="34" charset="0"/>
              </a:rPr>
              <a:t> </a:t>
            </a:r>
            <a:endParaRPr lang="en-US" sz="20000" b="1">
              <a:ln>
                <a:solidFill>
                  <a:schemeClr val="bg1">
                    <a:lumMod val="85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01A4F5-6E13-467A-7184-B99233360E50}"/>
              </a:ext>
            </a:extLst>
          </p:cNvPr>
          <p:cNvSpPr txBox="1"/>
          <p:nvPr/>
        </p:nvSpPr>
        <p:spPr>
          <a:xfrm>
            <a:off x="2136096" y="133986"/>
            <a:ext cx="7620088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0" b="1">
                <a:ln>
                  <a:solidFill>
                    <a:schemeClr val="bg1">
                      <a:lumMod val="65000"/>
                    </a:schemeClr>
                  </a:solidFill>
                </a:ln>
                <a:solidFill>
                  <a:schemeClr val="bg1"/>
                </a:solidFill>
                <a:effectLst/>
                <a:latin typeface="Arial Black" panose="020B0A04020102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BRICK</a:t>
            </a:r>
            <a:r>
              <a:rPr lang="en-US" sz="20000" b="1">
                <a:ln>
                  <a:solidFill>
                    <a:schemeClr val="bg1">
                      <a:lumMod val="65000"/>
                    </a:schemeClr>
                  </a:solidFill>
                </a:ln>
                <a:solidFill>
                  <a:schemeClr val="bg1"/>
                </a:solidFill>
                <a:effectLst/>
                <a:latin typeface="Arial Black" panose="020B0A04020102020204" pitchFamily="34" charset="0"/>
              </a:rPr>
              <a:t> </a:t>
            </a:r>
            <a:endParaRPr lang="en-US" sz="20000" b="1">
              <a:ln>
                <a:solidFill>
                  <a:schemeClr val="bg1">
                    <a:lumMod val="65000"/>
                  </a:schemeClr>
                </a:solidFill>
              </a:ln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EC73B15-D813-854B-F262-22E024FFDF3F}"/>
              </a:ext>
            </a:extLst>
          </p:cNvPr>
          <p:cNvSpPr txBox="1"/>
          <p:nvPr/>
        </p:nvSpPr>
        <p:spPr>
          <a:xfrm>
            <a:off x="2136096" y="3386530"/>
            <a:ext cx="7620088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0" b="1">
                <a:ln>
                  <a:solidFill>
                    <a:schemeClr val="bg1">
                      <a:lumMod val="65000"/>
                    </a:schemeClr>
                  </a:solidFill>
                </a:ln>
                <a:solidFill>
                  <a:schemeClr val="bg1"/>
                </a:solidFill>
                <a:effectLst/>
                <a:latin typeface="Arial Black" panose="020B0A04020102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BRICK</a:t>
            </a:r>
            <a:r>
              <a:rPr lang="en-US" sz="20000" b="1">
                <a:ln>
                  <a:solidFill>
                    <a:schemeClr val="bg1">
                      <a:lumMod val="65000"/>
                    </a:schemeClr>
                  </a:solidFill>
                </a:ln>
                <a:solidFill>
                  <a:schemeClr val="bg1"/>
                </a:solidFill>
                <a:effectLst/>
                <a:latin typeface="Arial Black" panose="020B0A04020102020204" pitchFamily="34" charset="0"/>
              </a:rPr>
              <a:t> </a:t>
            </a:r>
            <a:endParaRPr lang="en-US" sz="20000" b="1">
              <a:ln>
                <a:solidFill>
                  <a:schemeClr val="bg1">
                    <a:lumMod val="65000"/>
                  </a:schemeClr>
                </a:solidFill>
              </a:ln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8A64D37-EAE9-2F1F-5821-6B0F508509C9}"/>
              </a:ext>
            </a:extLst>
          </p:cNvPr>
          <p:cNvSpPr txBox="1"/>
          <p:nvPr/>
        </p:nvSpPr>
        <p:spPr>
          <a:xfrm>
            <a:off x="2275049" y="777845"/>
            <a:ext cx="286749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>
                <a:solidFill>
                  <a:schemeClr val="bg1">
                    <a:lumMod val="50000"/>
                  </a:schemeClr>
                </a:solidFill>
              </a:rPr>
              <a:t>CMPE Project – Group #11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>
                <a:extLst>
                  <a:ext uri="{FF2B5EF4-FFF2-40B4-BE49-F238E27FC236}">
                    <a16:creationId xmlns:a16="http://schemas.microsoft.com/office/drawing/2014/main" id="{7EB52C1D-4AF2-B57E-61D0-A3B7C9BB5DB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4176250"/>
                  </p:ext>
                </p:extLst>
              </p:nvPr>
            </p:nvGraphicFramePr>
            <p:xfrm>
              <a:off x="3084305" y="-215672"/>
              <a:ext cx="5616651" cy="6624366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5616651" cy="6624366"/>
                    </a:xfrm>
                    <a:prstGeom prst="rect">
                      <a:avLst/>
                    </a:prstGeom>
                  </am3d:spPr>
                  <am3d:camera>
                    <am3d:pos x="0" y="0" z="6769735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09813" d="1000000"/>
                    <am3d:preTrans dx="-1065109" dy="-9502809" dz="877798"/>
                    <am3d:scale>
                      <am3d:sx n="1000000" d="1000000"/>
                      <am3d:sy n="1000000" d="1000000"/>
                      <am3d:sz n="1000000" d="1000000"/>
                    </am3d:scale>
                    <am3d:rot ax="2802121" ay="1634672" az="1554707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718104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>
                <a:extLst>
                  <a:ext uri="{FF2B5EF4-FFF2-40B4-BE49-F238E27FC236}">
                    <a16:creationId xmlns:a16="http://schemas.microsoft.com/office/drawing/2014/main" id="{7EB52C1D-4AF2-B57E-61D0-A3B7C9BB5DB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084305" y="-215672"/>
                <a:ext cx="5616651" cy="662436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587306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D2F90E4-F90D-056E-10FF-6271A2D79061}"/>
              </a:ext>
            </a:extLst>
          </p:cNvPr>
          <p:cNvSpPr/>
          <p:nvPr/>
        </p:nvSpPr>
        <p:spPr>
          <a:xfrm>
            <a:off x="1" y="0"/>
            <a:ext cx="6190938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>
                <a:extLst>
                  <a:ext uri="{FF2B5EF4-FFF2-40B4-BE49-F238E27FC236}">
                    <a16:creationId xmlns:a16="http://schemas.microsoft.com/office/drawing/2014/main" id="{500DA2E9-47D2-8D0D-A2F1-84ACC1BF17D6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81311" y="129681"/>
              <a:ext cx="11229376" cy="6869946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1229376" cy="6869946"/>
                    </a:xfrm>
                    <a:prstGeom prst="rect">
                      <a:avLst/>
                    </a:prstGeom>
                  </am3d:spPr>
                  <am3d:camera>
                    <am3d:pos x="0" y="0" z="6769735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09813" d="1000000"/>
                    <am3d:preTrans dx="-1065109" dy="-9502809" dz="877798"/>
                    <am3d:scale>
                      <am3d:sx n="1000000" d="1000000"/>
                      <am3d:sy n="1000000" d="1000000"/>
                      <am3d:sz n="1000000" d="1000000"/>
                    </am3d:scale>
                    <am3d:rot ay="162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455180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>
                <a:extLst>
                  <a:ext uri="{FF2B5EF4-FFF2-40B4-BE49-F238E27FC236}">
                    <a16:creationId xmlns:a16="http://schemas.microsoft.com/office/drawing/2014/main" id="{500DA2E9-47D2-8D0D-A2F1-84ACC1BF17D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1311" y="129681"/>
                <a:ext cx="11229376" cy="6869946"/>
              </a:xfrm>
              <a:prstGeom prst="rect">
                <a:avLst/>
              </a:prstGeom>
            </p:spPr>
          </p:pic>
        </mc:Fallback>
      </mc:AlternateContent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D763BBE-81E5-C80C-F56C-45B096271FCB}"/>
              </a:ext>
            </a:extLst>
          </p:cNvPr>
          <p:cNvSpPr/>
          <p:nvPr/>
        </p:nvSpPr>
        <p:spPr>
          <a:xfrm>
            <a:off x="6882983" y="2176791"/>
            <a:ext cx="4671936" cy="378343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82E7878-FCF8-68EC-19B4-958D37311334}"/>
              </a:ext>
            </a:extLst>
          </p:cNvPr>
          <p:cNvSpPr/>
          <p:nvPr/>
        </p:nvSpPr>
        <p:spPr>
          <a:xfrm>
            <a:off x="720778" y="2064259"/>
            <a:ext cx="4654446" cy="3895965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F2E4A8-92B1-A739-7C4B-FFC08BB67C38}"/>
              </a:ext>
            </a:extLst>
          </p:cNvPr>
          <p:cNvSpPr txBox="1"/>
          <p:nvPr/>
        </p:nvSpPr>
        <p:spPr>
          <a:xfrm>
            <a:off x="-183630" y="364967"/>
            <a:ext cx="480435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0" b="1">
                <a:ln>
                  <a:solidFill>
                    <a:schemeClr val="bg1"/>
                  </a:solidFill>
                </a:ln>
                <a:solidFill>
                  <a:schemeClr val="bg1">
                    <a:lumMod val="75000"/>
                  </a:schemeClr>
                </a:solidFill>
                <a:effectLst/>
                <a:latin typeface="Arial Black" panose="020B0A04020102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HARD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BBF6DB8-4D03-DC89-73AC-49A8D9674BB0}"/>
              </a:ext>
            </a:extLst>
          </p:cNvPr>
          <p:cNvSpPr txBox="1"/>
          <p:nvPr/>
        </p:nvSpPr>
        <p:spPr>
          <a:xfrm>
            <a:off x="513415" y="1241097"/>
            <a:ext cx="390119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0" b="1">
                <a:ln>
                  <a:solidFill>
                    <a:schemeClr val="bg1"/>
                  </a:solidFill>
                </a:ln>
                <a:solidFill>
                  <a:schemeClr val="bg1">
                    <a:lumMod val="75000"/>
                  </a:schemeClr>
                </a:solidFill>
                <a:effectLst/>
                <a:latin typeface="Arial Black" panose="020B0A04020102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WARE</a:t>
            </a:r>
            <a:endParaRPr lang="en-US" sz="8000" b="1">
              <a:ln>
                <a:solidFill>
                  <a:schemeClr val="bg1"/>
                </a:solidFill>
              </a:ln>
              <a:solidFill>
                <a:schemeClr val="bg1">
                  <a:lumMod val="7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D7F377C-59EB-5705-4A0E-B69E30A47BE4}"/>
              </a:ext>
            </a:extLst>
          </p:cNvPr>
          <p:cNvSpPr txBox="1"/>
          <p:nvPr/>
        </p:nvSpPr>
        <p:spPr>
          <a:xfrm>
            <a:off x="5464628" y="1347190"/>
            <a:ext cx="622841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8000" b="1">
                <a:ln>
                  <a:solidFill>
                    <a:schemeClr val="bg1"/>
                  </a:solidFill>
                </a:ln>
                <a:solidFill>
                  <a:schemeClr val="bg1">
                    <a:lumMod val="65000"/>
                  </a:schemeClr>
                </a:solidFill>
                <a:effectLst/>
                <a:latin typeface="Arial Black" panose="020B0A04020102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WARE</a:t>
            </a:r>
            <a:endParaRPr lang="en-US" sz="8000" b="1">
              <a:ln>
                <a:solidFill>
                  <a:schemeClr val="bg1"/>
                </a:solidFill>
              </a:ln>
              <a:solidFill>
                <a:schemeClr val="bg1">
                  <a:lumMod val="6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5655F8-E99D-1173-377D-5121E30B4CDC}"/>
              </a:ext>
            </a:extLst>
          </p:cNvPr>
          <p:cNvSpPr txBox="1"/>
          <p:nvPr/>
        </p:nvSpPr>
        <p:spPr>
          <a:xfrm>
            <a:off x="7522560" y="403799"/>
            <a:ext cx="480435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8000" b="1">
                <a:ln>
                  <a:solidFill>
                    <a:schemeClr val="bg1"/>
                  </a:solidFill>
                </a:ln>
                <a:solidFill>
                  <a:schemeClr val="bg1">
                    <a:lumMod val="65000"/>
                  </a:schemeClr>
                </a:solidFill>
                <a:effectLst/>
                <a:latin typeface="Arial Black" panose="020B0A04020102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SOFT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0ECAE3B-4B2A-AC31-652A-31F2EBB5076A}"/>
              </a:ext>
            </a:extLst>
          </p:cNvPr>
          <p:cNvSpPr txBox="1"/>
          <p:nvPr/>
        </p:nvSpPr>
        <p:spPr>
          <a:xfrm>
            <a:off x="1143989" y="2832921"/>
            <a:ext cx="3652455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sz="1600">
                <a:solidFill>
                  <a:schemeClr val="bg1">
                    <a:lumMod val="50000"/>
                  </a:schemeClr>
                </a:solidFill>
              </a:rPr>
              <a:t>Raspberry Pi 4B</a:t>
            </a:r>
          </a:p>
          <a:p>
            <a:pPr marL="342900" indent="-342900">
              <a:buAutoNum type="arabicPeriod"/>
            </a:pPr>
            <a:r>
              <a:rPr lang="en-US" sz="1600">
                <a:solidFill>
                  <a:schemeClr val="bg1">
                    <a:lumMod val="50000"/>
                  </a:schemeClr>
                </a:solidFill>
              </a:rPr>
              <a:t>Camera Module</a:t>
            </a:r>
          </a:p>
          <a:p>
            <a:pPr marL="342900" indent="-342900">
              <a:buAutoNum type="arabicPeriod"/>
            </a:pPr>
            <a:r>
              <a:rPr lang="en-US" sz="1600">
                <a:solidFill>
                  <a:schemeClr val="bg1">
                    <a:lumMod val="50000"/>
                  </a:schemeClr>
                </a:solidFill>
              </a:rPr>
              <a:t>Stepper Motors / Drivers </a:t>
            </a:r>
          </a:p>
          <a:p>
            <a:pPr marL="342900" indent="-342900">
              <a:buAutoNum type="arabicPeriod"/>
            </a:pPr>
            <a:r>
              <a:rPr lang="en-US" sz="1600">
                <a:solidFill>
                  <a:schemeClr val="bg1">
                    <a:lumMod val="50000"/>
                  </a:schemeClr>
                </a:solidFill>
              </a:rPr>
              <a:t>DC Motors / Drivers</a:t>
            </a:r>
          </a:p>
          <a:p>
            <a:pPr marL="342900" indent="-342900">
              <a:buAutoNum type="arabicPeriod"/>
            </a:pPr>
            <a:r>
              <a:rPr lang="en-US" sz="1600">
                <a:solidFill>
                  <a:schemeClr val="bg1">
                    <a:lumMod val="50000"/>
                  </a:schemeClr>
                </a:solidFill>
              </a:rPr>
              <a:t>Servo Motors</a:t>
            </a:r>
          </a:p>
          <a:p>
            <a:pPr marL="342900" indent="-342900">
              <a:buAutoNum type="arabicPeriod"/>
            </a:pPr>
            <a:r>
              <a:rPr lang="en-US" sz="1600">
                <a:solidFill>
                  <a:schemeClr val="bg1">
                    <a:lumMod val="50000"/>
                  </a:schemeClr>
                </a:solidFill>
              </a:rPr>
              <a:t>Funnel System</a:t>
            </a:r>
          </a:p>
          <a:p>
            <a:pPr marL="342900" indent="-342900">
              <a:buAutoNum type="arabicPeriod"/>
            </a:pPr>
            <a:r>
              <a:rPr lang="en-US" sz="1600">
                <a:solidFill>
                  <a:schemeClr val="bg1">
                    <a:lumMod val="50000"/>
                  </a:schemeClr>
                </a:solidFill>
              </a:rPr>
              <a:t>Sensors</a:t>
            </a:r>
          </a:p>
          <a:p>
            <a:pPr marL="342900" indent="-342900">
              <a:buAutoNum type="arabicPeriod"/>
            </a:pPr>
            <a:r>
              <a:rPr lang="en-US" sz="1600">
                <a:solidFill>
                  <a:schemeClr val="bg1">
                    <a:lumMod val="50000"/>
                  </a:schemeClr>
                </a:solidFill>
              </a:rPr>
              <a:t>Power Supply </a:t>
            </a:r>
          </a:p>
          <a:p>
            <a:pPr marL="342900" indent="-342900">
              <a:buAutoNum type="arabicPeriod"/>
            </a:pPr>
            <a:r>
              <a:rPr lang="en-US" sz="1600">
                <a:solidFill>
                  <a:schemeClr val="bg1">
                    <a:lumMod val="50000"/>
                  </a:schemeClr>
                </a:solidFill>
              </a:rPr>
              <a:t>Breadboard </a:t>
            </a:r>
          </a:p>
          <a:p>
            <a:endParaRPr 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D12E06F-1F4C-63E8-87D9-B89DC3A5A29B}"/>
              </a:ext>
            </a:extLst>
          </p:cNvPr>
          <p:cNvSpPr txBox="1"/>
          <p:nvPr/>
        </p:nvSpPr>
        <p:spPr>
          <a:xfrm>
            <a:off x="1084600" y="2470574"/>
            <a:ext cx="204428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chemeClr val="tx1">
                    <a:lumMod val="50000"/>
                    <a:lumOff val="50000"/>
                  </a:schemeClr>
                </a:solidFill>
                <a:latin typeface="Arial Black" panose="020B0A04020102020204" pitchFamily="34" charset="0"/>
              </a:rPr>
              <a:t>Resources</a:t>
            </a:r>
            <a:endParaRPr lang="en-US" sz="2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C4925AB-9ED5-0B91-90AB-737E7BB21D04}"/>
              </a:ext>
            </a:extLst>
          </p:cNvPr>
          <p:cNvSpPr txBox="1"/>
          <p:nvPr/>
        </p:nvSpPr>
        <p:spPr>
          <a:xfrm>
            <a:off x="7240961" y="2950905"/>
            <a:ext cx="3913268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sz="1600">
                <a:solidFill>
                  <a:schemeClr val="bg1">
                    <a:lumMod val="50000"/>
                  </a:schemeClr>
                </a:solidFill>
              </a:rPr>
              <a:t>Python/Typescript/Next.JS/Vite.JS</a:t>
            </a:r>
          </a:p>
          <a:p>
            <a:pPr marL="342900" indent="-342900">
              <a:buAutoNum type="arabicPeriod"/>
            </a:pPr>
            <a:r>
              <a:rPr lang="en-US" sz="1600">
                <a:solidFill>
                  <a:schemeClr val="bg1">
                    <a:lumMod val="50000"/>
                  </a:schemeClr>
                </a:solidFill>
              </a:rPr>
              <a:t>OpenCV</a:t>
            </a:r>
          </a:p>
          <a:p>
            <a:pPr marL="342900" indent="-342900">
              <a:buAutoNum type="arabicPeriod"/>
            </a:pPr>
            <a:r>
              <a:rPr lang="en-US" sz="1600">
                <a:solidFill>
                  <a:schemeClr val="bg1">
                    <a:lumMod val="50000"/>
                  </a:schemeClr>
                </a:solidFill>
              </a:rPr>
              <a:t>Flask, </a:t>
            </a:r>
            <a:r>
              <a:rPr lang="en-US" sz="1600" err="1">
                <a:solidFill>
                  <a:schemeClr val="bg1">
                    <a:lumMod val="50000"/>
                  </a:schemeClr>
                </a:solidFill>
              </a:rPr>
              <a:t>Websockets</a:t>
            </a:r>
            <a:endParaRPr lang="en-US" sz="1600">
              <a:solidFill>
                <a:schemeClr val="bg1">
                  <a:lumMod val="50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en-US" sz="1600">
                <a:solidFill>
                  <a:schemeClr val="bg1">
                    <a:lumMod val="50000"/>
                  </a:schemeClr>
                </a:solidFill>
              </a:rPr>
              <a:t>UART/MQTT communication </a:t>
            </a:r>
            <a:r>
              <a:rPr lang="en-US" sz="1600" err="1">
                <a:solidFill>
                  <a:schemeClr val="bg1">
                    <a:lumMod val="50000"/>
                  </a:schemeClr>
                </a:solidFill>
              </a:rPr>
              <a:t>prot.</a:t>
            </a:r>
            <a:endParaRPr lang="en-US" sz="1600">
              <a:solidFill>
                <a:schemeClr val="bg1">
                  <a:lumMod val="50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en-US" sz="1600" err="1">
                <a:solidFill>
                  <a:schemeClr val="bg1">
                    <a:lumMod val="50000"/>
                  </a:schemeClr>
                </a:solidFill>
              </a:rPr>
              <a:t>Rasbian</a:t>
            </a:r>
            <a:r>
              <a:rPr lang="en-US" sz="1600">
                <a:solidFill>
                  <a:schemeClr val="bg1">
                    <a:lumMod val="50000"/>
                  </a:schemeClr>
                </a:solidFill>
              </a:rPr>
              <a:t> Distro </a:t>
            </a:r>
          </a:p>
          <a:p>
            <a:pPr marL="342900" indent="-342900">
              <a:buAutoNum type="arabicPeriod"/>
            </a:pPr>
            <a:r>
              <a:rPr lang="en-US" sz="1600" err="1">
                <a:solidFill>
                  <a:schemeClr val="bg1">
                    <a:lumMod val="50000"/>
                  </a:schemeClr>
                </a:solidFill>
              </a:rPr>
              <a:t>Github</a:t>
            </a:r>
            <a:endParaRPr lang="en-US" sz="1600">
              <a:solidFill>
                <a:schemeClr val="bg1">
                  <a:lumMod val="50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en-US" sz="1600">
                <a:solidFill>
                  <a:schemeClr val="bg1">
                    <a:lumMod val="50000"/>
                  </a:schemeClr>
                </a:solidFill>
              </a:rPr>
              <a:t>Canvas</a:t>
            </a:r>
          </a:p>
          <a:p>
            <a:pPr marL="342900" indent="-342900">
              <a:buAutoNum type="arabicPeriod"/>
            </a:pPr>
            <a:r>
              <a:rPr lang="en-US" sz="1600">
                <a:solidFill>
                  <a:schemeClr val="bg1">
                    <a:lumMod val="50000"/>
                  </a:schemeClr>
                </a:solidFill>
              </a:rPr>
              <a:t>Blender</a:t>
            </a:r>
          </a:p>
          <a:p>
            <a:pPr marL="342900" indent="-342900">
              <a:buAutoNum type="arabicPeriod"/>
            </a:pPr>
            <a:r>
              <a:rPr lang="en-US" sz="1600">
                <a:solidFill>
                  <a:schemeClr val="bg1">
                    <a:lumMod val="50000"/>
                  </a:schemeClr>
                </a:solidFill>
              </a:rPr>
              <a:t>Figma</a:t>
            </a:r>
          </a:p>
          <a:p>
            <a:pPr marL="342900" indent="-342900">
              <a:buAutoNum type="arabicPeriod"/>
            </a:pPr>
            <a:r>
              <a:rPr lang="en-US" sz="1600" err="1">
                <a:solidFill>
                  <a:schemeClr val="bg1">
                    <a:lumMod val="50000"/>
                  </a:schemeClr>
                </a:solidFill>
              </a:rPr>
              <a:t>Brickognize</a:t>
            </a:r>
            <a:r>
              <a:rPr lang="en-US" sz="1600">
                <a:solidFill>
                  <a:schemeClr val="bg1">
                    <a:lumMod val="50000"/>
                  </a:schemeClr>
                </a:solidFill>
              </a:rPr>
              <a:t> API</a:t>
            </a:r>
          </a:p>
          <a:p>
            <a:pPr marL="342900" indent="-342900">
              <a:buAutoNum type="arabicPeriod"/>
            </a:pPr>
            <a:r>
              <a:rPr lang="en-US" sz="1600" err="1">
                <a:solidFill>
                  <a:schemeClr val="bg1">
                    <a:lumMod val="50000"/>
                  </a:schemeClr>
                </a:solidFill>
              </a:rPr>
              <a:t>Solidworks</a:t>
            </a:r>
            <a:endParaRPr lang="en-US" sz="1600">
              <a:solidFill>
                <a:schemeClr val="bg1">
                  <a:lumMod val="50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en-US" sz="1600">
                <a:solidFill>
                  <a:schemeClr val="bg1">
                    <a:lumMod val="50000"/>
                  </a:schemeClr>
                </a:solidFill>
              </a:rPr>
              <a:t>SQLite3 Database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0B52534-677C-B0E4-86D7-78D89A788707}"/>
              </a:ext>
            </a:extLst>
          </p:cNvPr>
          <p:cNvSpPr txBox="1"/>
          <p:nvPr/>
        </p:nvSpPr>
        <p:spPr>
          <a:xfrm>
            <a:off x="7240962" y="2534642"/>
            <a:ext cx="204428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chemeClr val="tx1">
                    <a:lumMod val="50000"/>
                    <a:lumOff val="50000"/>
                  </a:schemeClr>
                </a:solidFill>
                <a:latin typeface="Arial Black" panose="020B0A04020102020204" pitchFamily="34" charset="0"/>
              </a:rPr>
              <a:t>Resources</a:t>
            </a:r>
            <a:endParaRPr lang="en-US" sz="2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69208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>
                <a:extLst>
                  <a:ext uri="{FF2B5EF4-FFF2-40B4-BE49-F238E27FC236}">
                    <a16:creationId xmlns:a16="http://schemas.microsoft.com/office/drawing/2014/main" id="{67742D30-01F6-FE56-023F-4C3421825EB2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-665640" y="-5309405"/>
              <a:ext cx="16637159" cy="14950009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6637159" cy="14950009"/>
                    </a:xfrm>
                    <a:prstGeom prst="rect">
                      <a:avLst/>
                    </a:prstGeom>
                  </am3d:spPr>
                  <am3d:camera>
                    <am3d:pos x="0" y="0" z="6769735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09813" d="1000000"/>
                    <am3d:preTrans dx="-1065109" dy="-9502809" dz="877798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790251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>
                <a:extLst>
                  <a:ext uri="{FF2B5EF4-FFF2-40B4-BE49-F238E27FC236}">
                    <a16:creationId xmlns:a16="http://schemas.microsoft.com/office/drawing/2014/main" id="{67742D30-01F6-FE56-023F-4C3421825EB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665640" y="-5309405"/>
                <a:ext cx="16637159" cy="14950009"/>
              </a:xfrm>
              <a:prstGeom prst="rect">
                <a:avLst/>
              </a:prstGeom>
            </p:spPr>
          </p:pic>
        </mc:Fallback>
      </mc:AlternateContent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F8CD788-92A4-678D-EBAA-DC3ECA3BE2BB}"/>
              </a:ext>
            </a:extLst>
          </p:cNvPr>
          <p:cNvSpPr/>
          <p:nvPr/>
        </p:nvSpPr>
        <p:spPr>
          <a:xfrm>
            <a:off x="3261359" y="1827656"/>
            <a:ext cx="5638801" cy="378343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62B05C-9AC6-D460-0AF7-4ABEF8A78320}"/>
              </a:ext>
            </a:extLst>
          </p:cNvPr>
          <p:cNvSpPr txBox="1"/>
          <p:nvPr/>
        </p:nvSpPr>
        <p:spPr>
          <a:xfrm>
            <a:off x="2087044" y="993677"/>
            <a:ext cx="622841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8000" b="1">
                <a:ln>
                  <a:solidFill>
                    <a:schemeClr val="bg1"/>
                  </a:solidFill>
                </a:ln>
                <a:solidFill>
                  <a:schemeClr val="bg1">
                    <a:lumMod val="65000"/>
                  </a:schemeClr>
                </a:solidFill>
                <a:effectLst/>
                <a:latin typeface="Arial Black" panose="020B0A04020102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ONLINE</a:t>
            </a:r>
            <a:endParaRPr lang="en-US" sz="8000" b="1">
              <a:ln>
                <a:solidFill>
                  <a:schemeClr val="bg1"/>
                </a:solidFill>
              </a:ln>
              <a:solidFill>
                <a:schemeClr val="bg1">
                  <a:lumMod val="6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17E8F4-F8E2-DE61-1287-1347CF356B4A}"/>
              </a:ext>
            </a:extLst>
          </p:cNvPr>
          <p:cNvSpPr txBox="1"/>
          <p:nvPr/>
        </p:nvSpPr>
        <p:spPr>
          <a:xfrm>
            <a:off x="4154169" y="2601770"/>
            <a:ext cx="3574688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sz="1600" err="1">
                <a:solidFill>
                  <a:schemeClr val="bg1">
                    <a:lumMod val="50000"/>
                  </a:schemeClr>
                </a:solidFill>
              </a:rPr>
              <a:t>Brickognize</a:t>
            </a:r>
            <a:r>
              <a:rPr lang="en-US" sz="1600">
                <a:solidFill>
                  <a:schemeClr val="bg1">
                    <a:lumMod val="50000"/>
                  </a:schemeClr>
                </a:solidFill>
              </a:rPr>
              <a:t> Documentation</a:t>
            </a:r>
          </a:p>
          <a:p>
            <a:pPr marL="342900" indent="-342900">
              <a:buAutoNum type="arabicPeriod"/>
            </a:pPr>
            <a:r>
              <a:rPr lang="en-US" sz="1600">
                <a:solidFill>
                  <a:schemeClr val="bg1">
                    <a:lumMod val="50000"/>
                  </a:schemeClr>
                </a:solidFill>
              </a:rPr>
              <a:t>OpenCV Tutorials</a:t>
            </a:r>
          </a:p>
          <a:p>
            <a:pPr marL="342900" indent="-342900">
              <a:buAutoNum type="arabicPeriod"/>
            </a:pPr>
            <a:r>
              <a:rPr lang="en-US" sz="1600">
                <a:solidFill>
                  <a:schemeClr val="bg1">
                    <a:lumMod val="50000"/>
                  </a:schemeClr>
                </a:solidFill>
              </a:rPr>
              <a:t>Raspberry Pi Guides</a:t>
            </a:r>
          </a:p>
          <a:p>
            <a:pPr marL="342900" indent="-342900">
              <a:buAutoNum type="arabicPeriod"/>
            </a:pPr>
            <a:r>
              <a:rPr lang="en-US" sz="1600">
                <a:solidFill>
                  <a:schemeClr val="bg1">
                    <a:lumMod val="50000"/>
                  </a:schemeClr>
                </a:solidFill>
              </a:rPr>
              <a:t>React bits/</a:t>
            </a:r>
            <a:r>
              <a:rPr lang="en-US" sz="1600" err="1">
                <a:solidFill>
                  <a:schemeClr val="bg1">
                    <a:lumMod val="50000"/>
                  </a:schemeClr>
                </a:solidFill>
              </a:rPr>
              <a:t>Shadcn</a:t>
            </a:r>
            <a:r>
              <a:rPr lang="en-US" sz="1600">
                <a:solidFill>
                  <a:schemeClr val="bg1">
                    <a:lumMod val="50000"/>
                  </a:schemeClr>
                </a:solidFill>
              </a:rPr>
              <a:t>/Framer motion</a:t>
            </a:r>
          </a:p>
          <a:p>
            <a:pPr marL="342900" indent="-342900">
              <a:buAutoNum type="arabicPeriod"/>
            </a:pPr>
            <a:r>
              <a:rPr lang="en-US" sz="1600">
                <a:solidFill>
                  <a:schemeClr val="bg1">
                    <a:lumMod val="50000"/>
                  </a:schemeClr>
                </a:solidFill>
              </a:rPr>
              <a:t>ChatGPT/</a:t>
            </a:r>
            <a:r>
              <a:rPr lang="en-US" sz="1600" err="1">
                <a:solidFill>
                  <a:schemeClr val="bg1">
                    <a:lumMod val="50000"/>
                  </a:schemeClr>
                </a:solidFill>
              </a:rPr>
              <a:t>Deepseek</a:t>
            </a:r>
            <a:endParaRPr lang="en-US" sz="1600">
              <a:solidFill>
                <a:schemeClr val="bg1">
                  <a:lumMod val="50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en-US" sz="1600" err="1">
                <a:solidFill>
                  <a:schemeClr val="bg1">
                    <a:lumMod val="50000"/>
                  </a:schemeClr>
                </a:solidFill>
              </a:rPr>
              <a:t>Youtube</a:t>
            </a:r>
            <a:endParaRPr lang="en-US" sz="1600">
              <a:solidFill>
                <a:schemeClr val="bg1">
                  <a:lumMod val="50000"/>
                </a:schemeClr>
              </a:solidFill>
            </a:endParaRPr>
          </a:p>
          <a:p>
            <a:pPr marL="342900" indent="-342900">
              <a:buAutoNum type="arabicPeriod"/>
            </a:pPr>
            <a:endParaRPr lang="en-US" sz="1600">
              <a:solidFill>
                <a:schemeClr val="bg1">
                  <a:lumMod val="50000"/>
                </a:schemeClr>
              </a:solidFill>
            </a:endParaRPr>
          </a:p>
          <a:p>
            <a:pPr marL="342900" indent="-342900">
              <a:buAutoNum type="arabicPeriod"/>
            </a:pPr>
            <a:endParaRPr lang="en-US" sz="1600">
              <a:solidFill>
                <a:schemeClr val="bg1">
                  <a:lumMod val="50000"/>
                </a:schemeClr>
              </a:solidFill>
            </a:endParaRPr>
          </a:p>
          <a:p>
            <a:pPr marL="342900" indent="-342900">
              <a:buAutoNum type="arabicPeriod"/>
            </a:pPr>
            <a:endParaRPr lang="en-US" sz="1600">
              <a:solidFill>
                <a:schemeClr val="bg1">
                  <a:lumMod val="50000"/>
                </a:schemeClr>
              </a:solidFill>
            </a:endParaRPr>
          </a:p>
          <a:p>
            <a:pPr marL="342900" indent="-342900">
              <a:buAutoNum type="arabicPeriod"/>
            </a:pPr>
            <a:endParaRPr lang="en-US" sz="1600">
              <a:solidFill>
                <a:schemeClr val="bg1">
                  <a:lumMod val="50000"/>
                </a:schemeClr>
              </a:solidFill>
            </a:endParaRPr>
          </a:p>
          <a:p>
            <a:pPr marL="342900" indent="-342900">
              <a:buAutoNum type="arabicPeriod"/>
            </a:pPr>
            <a:endParaRPr 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B61D351-2283-DA9A-28F6-B6C8BBCC9ECF}"/>
              </a:ext>
            </a:extLst>
          </p:cNvPr>
          <p:cNvSpPr txBox="1"/>
          <p:nvPr/>
        </p:nvSpPr>
        <p:spPr>
          <a:xfrm>
            <a:off x="4154170" y="2185507"/>
            <a:ext cx="204428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chemeClr val="tx1">
                    <a:lumMod val="50000"/>
                    <a:lumOff val="50000"/>
                  </a:schemeClr>
                </a:solidFill>
                <a:latin typeface="Arial Black" panose="020B0A04020102020204" pitchFamily="34" charset="0"/>
              </a:rPr>
              <a:t>Resources</a:t>
            </a:r>
            <a:endParaRPr lang="en-US" sz="2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95744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DB0440-B63D-B389-8B31-D38AD9B8BC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F442B68-0A42-11FF-9649-DA318EE68FEA}"/>
              </a:ext>
            </a:extLst>
          </p:cNvPr>
          <p:cNvSpPr/>
          <p:nvPr/>
        </p:nvSpPr>
        <p:spPr>
          <a:xfrm>
            <a:off x="0" y="0"/>
            <a:ext cx="12192000" cy="169068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47B3478-8037-BA4F-2015-24113D5288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UML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44C355D-7768-9C72-A241-C110F7917F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3193" y="2141537"/>
            <a:ext cx="10515600" cy="4351338"/>
          </a:xfrm>
        </p:spPr>
        <p:txBody>
          <a:bodyPr/>
          <a:lstStyle/>
          <a:p>
            <a:pPr marL="0" indent="0">
              <a:buNone/>
            </a:pPr>
            <a:endParaRPr lang="en-US">
              <a:solidFill>
                <a:schemeClr val="bg1">
                  <a:lumMod val="65000"/>
                </a:schemeClr>
              </a:solidFill>
              <a:cs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>
                <a:extLst>
                  <a:ext uri="{FF2B5EF4-FFF2-40B4-BE49-F238E27FC236}">
                    <a16:creationId xmlns:a16="http://schemas.microsoft.com/office/drawing/2014/main" id="{85E1B85A-5017-994B-6E52-CD6E364F303B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-16218059" y="-3157799"/>
              <a:ext cx="16637159" cy="14950009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6637159" cy="14950009"/>
                    </a:xfrm>
                    <a:prstGeom prst="rect">
                      <a:avLst/>
                    </a:prstGeom>
                  </am3d:spPr>
                  <am3d:camera>
                    <am3d:pos x="0" y="0" z="6769735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09813" d="1000000"/>
                    <am3d:preTrans dx="-1065109" dy="-9502809" dz="877798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790251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>
                <a:extLst>
                  <a:ext uri="{FF2B5EF4-FFF2-40B4-BE49-F238E27FC236}">
                    <a16:creationId xmlns:a16="http://schemas.microsoft.com/office/drawing/2014/main" id="{85E1B85A-5017-994B-6E52-CD6E364F303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16218059" y="-3157799"/>
                <a:ext cx="16637159" cy="14950009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Picture 5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D8864316-D8B4-189F-A2AB-7B22185671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2796" y="1705713"/>
            <a:ext cx="9086407" cy="4988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6445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54178B-5BA7-BB79-FD75-467E4B133A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A0817F3-2E74-C4F4-3652-42466D27022C}"/>
              </a:ext>
            </a:extLst>
          </p:cNvPr>
          <p:cNvSpPr/>
          <p:nvPr/>
        </p:nvSpPr>
        <p:spPr>
          <a:xfrm>
            <a:off x="0" y="0"/>
            <a:ext cx="12192000" cy="169068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B6951D-9534-527A-490C-B15128386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Internal Hardware</a:t>
            </a:r>
          </a:p>
        </p:txBody>
      </p:sp>
      <p:pic>
        <p:nvPicPr>
          <p:cNvPr id="6" name="Content Placeholder 5" descr="A machine with wires and wires on a table&#10;&#10;AI-generated content may be incorrect.">
            <a:extLst>
              <a:ext uri="{FF2B5EF4-FFF2-40B4-BE49-F238E27FC236}">
                <a16:creationId xmlns:a16="http://schemas.microsoft.com/office/drawing/2014/main" id="{6F180D6D-5EF0-FE1B-A401-59FD099DA6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5918" y="2055813"/>
            <a:ext cx="6858000" cy="4572000"/>
          </a:xfr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3D Model 8">
                <a:extLst>
                  <a:ext uri="{FF2B5EF4-FFF2-40B4-BE49-F238E27FC236}">
                    <a16:creationId xmlns:a16="http://schemas.microsoft.com/office/drawing/2014/main" id="{49734BA2-3C18-ED58-9E48-D833CF96B544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-15798959" y="-1499405"/>
              <a:ext cx="16637159" cy="14950009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6637159" cy="14950009"/>
                    </a:xfrm>
                    <a:prstGeom prst="rect">
                      <a:avLst/>
                    </a:prstGeom>
                  </am3d:spPr>
                  <am3d:camera>
                    <am3d:pos x="0" y="0" z="6769735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09813" d="1000000"/>
                    <am3d:preTrans dx="-1065109" dy="-9502809" dz="877798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790251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3D Model 8">
                <a:extLst>
                  <a:ext uri="{FF2B5EF4-FFF2-40B4-BE49-F238E27FC236}">
                    <a16:creationId xmlns:a16="http://schemas.microsoft.com/office/drawing/2014/main" id="{49734BA2-3C18-ED58-9E48-D833CF96B54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15798959" y="-1499405"/>
                <a:ext cx="16637159" cy="1495000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74472933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A51362-4391-67E7-3710-451A923964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67FEE17-609B-BEDF-3111-8C39D86FFE16}"/>
              </a:ext>
            </a:extLst>
          </p:cNvPr>
          <p:cNvSpPr/>
          <p:nvPr/>
        </p:nvSpPr>
        <p:spPr>
          <a:xfrm>
            <a:off x="0" y="0"/>
            <a:ext cx="12192000" cy="169068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7A674DD-6385-616C-B5D2-5D55488561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Internal Hardware</a:t>
            </a:r>
          </a:p>
        </p:txBody>
      </p:sp>
      <p:pic>
        <p:nvPicPr>
          <p:cNvPr id="8" name="Content Placeholder 7" descr="A group of wires connected to a device&#10;&#10;AI-generated content may be incorrect.">
            <a:extLst>
              <a:ext uri="{FF2B5EF4-FFF2-40B4-BE49-F238E27FC236}">
                <a16:creationId xmlns:a16="http://schemas.microsoft.com/office/drawing/2014/main" id="{17D42A1F-7D2F-7371-7698-1F1B66CBD2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1920875"/>
            <a:ext cx="6858000" cy="4572000"/>
          </a:xfr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3D Model 8">
                <a:extLst>
                  <a:ext uri="{FF2B5EF4-FFF2-40B4-BE49-F238E27FC236}">
                    <a16:creationId xmlns:a16="http://schemas.microsoft.com/office/drawing/2014/main" id="{6A109994-927D-252D-C711-98353ECD7637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-16637159" y="-3268130"/>
              <a:ext cx="16637159" cy="14950009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6637159" cy="14950009"/>
                    </a:xfrm>
                    <a:prstGeom prst="rect">
                      <a:avLst/>
                    </a:prstGeom>
                  </am3d:spPr>
                  <am3d:camera>
                    <am3d:pos x="0" y="0" z="6769735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09813" d="1000000"/>
                    <am3d:preTrans dx="-1065109" dy="-9502809" dz="877798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790251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3D Model 8">
                <a:extLst>
                  <a:ext uri="{FF2B5EF4-FFF2-40B4-BE49-F238E27FC236}">
                    <a16:creationId xmlns:a16="http://schemas.microsoft.com/office/drawing/2014/main" id="{6A109994-927D-252D-C711-98353ECD763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16637159" y="-3268130"/>
                <a:ext cx="16637159" cy="1495000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179801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797E7E-2E52-E379-09C4-7B63110B56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D88E9E4-B05E-E364-DEAD-40EC3C6BC9D8}"/>
              </a:ext>
            </a:extLst>
          </p:cNvPr>
          <p:cNvSpPr/>
          <p:nvPr/>
        </p:nvSpPr>
        <p:spPr>
          <a:xfrm>
            <a:off x="0" y="0"/>
            <a:ext cx="12192000" cy="169068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EA721BE-6C89-5C5A-A4D5-84348BABF1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Internal Hardware</a:t>
            </a:r>
          </a:p>
        </p:txBody>
      </p:sp>
      <p:pic>
        <p:nvPicPr>
          <p:cNvPr id="8" name="Picture 7" descr="A camera with a red light&#10;&#10;AI-generated content may be incorrect.">
            <a:extLst>
              <a:ext uri="{FF2B5EF4-FFF2-40B4-BE49-F238E27FC236}">
                <a16:creationId xmlns:a16="http://schemas.microsoft.com/office/drawing/2014/main" id="{F7C70E7C-AED1-6AEA-8F23-FB5CE42F7C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1919923"/>
            <a:ext cx="6858000" cy="4572000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 Model 6">
                <a:extLst>
                  <a:ext uri="{FF2B5EF4-FFF2-40B4-BE49-F238E27FC236}">
                    <a16:creationId xmlns:a16="http://schemas.microsoft.com/office/drawing/2014/main" id="{85296962-2E86-E593-9E07-DB7988C483D6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-15798959" y="-3269082"/>
              <a:ext cx="16637159" cy="14950009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6637159" cy="14950009"/>
                    </a:xfrm>
                    <a:prstGeom prst="rect">
                      <a:avLst/>
                    </a:prstGeom>
                  </am3d:spPr>
                  <am3d:camera>
                    <am3d:pos x="0" y="0" z="6769735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09813" d="1000000"/>
                    <am3d:preTrans dx="-1065109" dy="-9502809" dz="877798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790251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 Model 6">
                <a:extLst>
                  <a:ext uri="{FF2B5EF4-FFF2-40B4-BE49-F238E27FC236}">
                    <a16:creationId xmlns:a16="http://schemas.microsoft.com/office/drawing/2014/main" id="{85296962-2E86-E593-9E07-DB7988C483D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15798959" y="-3269082"/>
                <a:ext cx="16637159" cy="1495000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99504926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752717-C8B9-8E65-6BCD-9EE106E93F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095EFA9-0916-16D7-E7FF-A7B17E3E97FF}"/>
              </a:ext>
            </a:extLst>
          </p:cNvPr>
          <p:cNvSpPr/>
          <p:nvPr/>
        </p:nvSpPr>
        <p:spPr>
          <a:xfrm>
            <a:off x="0" y="0"/>
            <a:ext cx="12192000" cy="169068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7BF4F35-2811-6834-F2F5-C7E109F4F0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Circuit Diagram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D234FCB-B1CB-3922-1417-03950AFFD4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1127" y="1751437"/>
            <a:ext cx="10467478" cy="4990011"/>
          </a:xfr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>
                <a:extLst>
                  <a:ext uri="{FF2B5EF4-FFF2-40B4-BE49-F238E27FC236}">
                    <a16:creationId xmlns:a16="http://schemas.microsoft.com/office/drawing/2014/main" id="{5F8AECE2-6B6E-884C-D8EA-417C110B9BEB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-16218059" y="-3157799"/>
              <a:ext cx="16637159" cy="14950009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6637159" cy="14950009"/>
                    </a:xfrm>
                    <a:prstGeom prst="rect">
                      <a:avLst/>
                    </a:prstGeom>
                  </am3d:spPr>
                  <am3d:camera>
                    <am3d:pos x="0" y="0" z="6769735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09813" d="1000000"/>
                    <am3d:preTrans dx="-1065109" dy="-9502809" dz="877798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790251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>
                <a:extLst>
                  <a:ext uri="{FF2B5EF4-FFF2-40B4-BE49-F238E27FC236}">
                    <a16:creationId xmlns:a16="http://schemas.microsoft.com/office/drawing/2014/main" id="{5F8AECE2-6B6E-884C-D8EA-417C110B9BE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16218059" y="-3157799"/>
                <a:ext cx="16637159" cy="1495000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430101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7C45E2-991D-D183-457C-CB1452493E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CF470B5-8413-6F41-BCAF-D5B2B6114459}"/>
              </a:ext>
            </a:extLst>
          </p:cNvPr>
          <p:cNvSpPr/>
          <p:nvPr/>
        </p:nvSpPr>
        <p:spPr>
          <a:xfrm>
            <a:off x="0" y="0"/>
            <a:ext cx="12192000" cy="169068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DC17BB4-506E-1A83-1751-AFC1CD6A11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User Interface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 Model 6">
                <a:extLst>
                  <a:ext uri="{FF2B5EF4-FFF2-40B4-BE49-F238E27FC236}">
                    <a16:creationId xmlns:a16="http://schemas.microsoft.com/office/drawing/2014/main" id="{F71B5735-840A-1D92-C8AC-9D9EBC8C51A6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-15798959" y="-3269082"/>
              <a:ext cx="16637159" cy="14950009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6637159" cy="14950009"/>
                    </a:xfrm>
                    <a:prstGeom prst="rect">
                      <a:avLst/>
                    </a:prstGeom>
                  </am3d:spPr>
                  <am3d:camera>
                    <am3d:pos x="0" y="0" z="6769735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09813" d="1000000"/>
                    <am3d:preTrans dx="-1065109" dy="-9502809" dz="877798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790251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 Model 6">
                <a:extLst>
                  <a:ext uri="{FF2B5EF4-FFF2-40B4-BE49-F238E27FC236}">
                    <a16:creationId xmlns:a16="http://schemas.microsoft.com/office/drawing/2014/main" id="{F71B5735-840A-1D92-C8AC-9D9EBC8C51A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15798959" y="-3269082"/>
                <a:ext cx="16637159" cy="14950009"/>
              </a:xfrm>
              <a:prstGeom prst="rect">
                <a:avLst/>
              </a:prstGeom>
            </p:spPr>
          </p:pic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53D4EBBE-9A45-F4F9-DA52-470DD7C3C8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5813" y="1770226"/>
            <a:ext cx="7340374" cy="4915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9841504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B03FDC-5B0D-3A1D-8AC9-32E51EA2FE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2FBA7C2-33B6-F176-C9AD-4F2F352221D9}"/>
              </a:ext>
            </a:extLst>
          </p:cNvPr>
          <p:cNvSpPr txBox="1"/>
          <p:nvPr/>
        </p:nvSpPr>
        <p:spPr>
          <a:xfrm>
            <a:off x="1144295" y="3004994"/>
            <a:ext cx="9903409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0" b="1">
                <a:ln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rial Black" panose="020B0A04020102020204" pitchFamily="34" charset="0"/>
              </a:rPr>
              <a:t>Insight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765CA7-3A37-D3AF-CABE-2C02D918D827}"/>
              </a:ext>
            </a:extLst>
          </p:cNvPr>
          <p:cNvSpPr txBox="1"/>
          <p:nvPr/>
        </p:nvSpPr>
        <p:spPr>
          <a:xfrm>
            <a:off x="479439" y="566678"/>
            <a:ext cx="11233122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0" b="1">
                <a:ln>
                  <a:solidFill>
                    <a:schemeClr val="bg1">
                      <a:lumMod val="65000"/>
                    </a:schemeClr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Personal</a:t>
            </a:r>
            <a:endParaRPr lang="en-US" sz="24000" b="1">
              <a:ln>
                <a:solidFill>
                  <a:schemeClr val="bg1">
                    <a:lumMod val="65000"/>
                  </a:schemeClr>
                </a:solidFill>
              </a:ln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3D Model 7">
                <a:extLst>
                  <a:ext uri="{FF2B5EF4-FFF2-40B4-BE49-F238E27FC236}">
                    <a16:creationId xmlns:a16="http://schemas.microsoft.com/office/drawing/2014/main" id="{AF257EA5-9A59-4939-9406-3237E40D7D11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-39643841" y="-13848125"/>
              <a:ext cx="104211611" cy="91137636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04211611" cy="91137636"/>
                    </a:xfrm>
                    <a:prstGeom prst="rect">
                      <a:avLst/>
                    </a:prstGeom>
                  </am3d:spPr>
                  <am3d:camera>
                    <am3d:pos x="0" y="0" z="6769735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09813" d="1000000"/>
                    <am3d:preTrans dx="-1065109" dy="-9502809" dz="877798"/>
                    <am3d:scale>
                      <am3d:sx n="1000000" d="1000000"/>
                      <am3d:sy n="1000000" d="1000000"/>
                      <am3d:sz n="1000000" d="1000000"/>
                    </am3d:scale>
                    <am3d:rot ax="5315620" ay="196" az="525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4026258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3D Model 7">
                <a:extLst>
                  <a:ext uri="{FF2B5EF4-FFF2-40B4-BE49-F238E27FC236}">
                    <a16:creationId xmlns:a16="http://schemas.microsoft.com/office/drawing/2014/main" id="{AF257EA5-9A59-4939-9406-3237E40D7D1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39643841" y="-13848125"/>
                <a:ext cx="104211611" cy="9113763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829762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E298CA6-E448-3C3C-DD93-25DB0740A6CF}"/>
              </a:ext>
            </a:extLst>
          </p:cNvPr>
          <p:cNvSpPr txBox="1"/>
          <p:nvPr/>
        </p:nvSpPr>
        <p:spPr>
          <a:xfrm>
            <a:off x="3586832" y="3687901"/>
            <a:ext cx="9361360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0" b="1">
                <a:ln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rial Black" panose="020B0A04020102020204" pitchFamily="34" charset="0"/>
              </a:rPr>
              <a:t>DEMO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D233A96-275E-19FC-5DE3-1B8FBE106423}"/>
              </a:ext>
            </a:extLst>
          </p:cNvPr>
          <p:cNvSpPr txBox="1"/>
          <p:nvPr/>
        </p:nvSpPr>
        <p:spPr>
          <a:xfrm>
            <a:off x="-23593" y="566678"/>
            <a:ext cx="1118377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0" b="1">
                <a:ln>
                  <a:solidFill>
                    <a:schemeClr val="bg1">
                      <a:lumMod val="65000"/>
                    </a:schemeClr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</a:rPr>
              <a:t>VIDEO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3D Model 7">
                <a:extLst>
                  <a:ext uri="{FF2B5EF4-FFF2-40B4-BE49-F238E27FC236}">
                    <a16:creationId xmlns:a16="http://schemas.microsoft.com/office/drawing/2014/main" id="{F0D491A1-506D-EFC2-6697-58CE0C262AA5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080470" y="-251322"/>
              <a:ext cx="5774221" cy="6228251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5774221" cy="6228251"/>
                    </a:xfrm>
                    <a:prstGeom prst="rect">
                      <a:avLst/>
                    </a:prstGeom>
                  </am3d:spPr>
                  <am3d:camera>
                    <am3d:pos x="0" y="0" z="6769735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09813" d="1000000"/>
                    <am3d:preTrans dx="-1065109" dy="-9502809" dz="877798"/>
                    <am3d:scale>
                      <am3d:sx n="1000000" d="1000000"/>
                      <am3d:sy n="1000000" d="1000000"/>
                      <am3d:sz n="1000000" d="1000000"/>
                    </am3d:scale>
                    <am3d:rot ax="2335116" ay="2648914" az="1761143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718103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3D Model 7">
                <a:extLst>
                  <a:ext uri="{FF2B5EF4-FFF2-40B4-BE49-F238E27FC236}">
                    <a16:creationId xmlns:a16="http://schemas.microsoft.com/office/drawing/2014/main" id="{F0D491A1-506D-EFC2-6697-58CE0C262AA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080470" y="-251322"/>
                <a:ext cx="5774221" cy="622825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957346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DB58E9C-4B49-FB01-0AA4-FD5491F91F9F}"/>
              </a:ext>
            </a:extLst>
          </p:cNvPr>
          <p:cNvSpPr txBox="1"/>
          <p:nvPr/>
        </p:nvSpPr>
        <p:spPr>
          <a:xfrm>
            <a:off x="0" y="-293173"/>
            <a:ext cx="10379752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0" b="1">
                <a:ln>
                  <a:solidFill>
                    <a:schemeClr val="bg1">
                      <a:lumMod val="6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ffectLst/>
                <a:latin typeface="Arial Black" panose="020B0A04020102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BRICK</a:t>
            </a:r>
            <a:r>
              <a:rPr lang="en-US" sz="24000" b="1">
                <a:ln>
                  <a:solidFill>
                    <a:schemeClr val="bg1">
                      <a:lumMod val="6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ffectLst/>
                <a:latin typeface="Arial Black" panose="020B0A04020102020204" pitchFamily="34" charset="0"/>
              </a:rPr>
              <a:t> </a:t>
            </a:r>
            <a:endParaRPr lang="en-US" sz="24000" b="1">
              <a:ln>
                <a:solidFill>
                  <a:schemeClr val="bg1">
                    <a:lumMod val="65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B255C96-845A-9E07-EDC4-07AEB88F89D5}"/>
              </a:ext>
            </a:extLst>
          </p:cNvPr>
          <p:cNvSpPr txBox="1"/>
          <p:nvPr/>
        </p:nvSpPr>
        <p:spPr>
          <a:xfrm>
            <a:off x="0" y="1544782"/>
            <a:ext cx="5928682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0" b="1">
                <a:ln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effectLst/>
                <a:latin typeface="Arial Black" panose="020B0A04020102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BY</a:t>
            </a:r>
            <a:r>
              <a:rPr lang="en-US" sz="24000" b="1">
                <a:ln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effectLst/>
                <a:latin typeface="Arial Black" panose="020B0A04020102020204" pitchFamily="34" charset="0"/>
              </a:rPr>
              <a:t> </a:t>
            </a:r>
            <a:endParaRPr lang="en-US" sz="24000" b="1">
              <a:ln>
                <a:solidFill>
                  <a:schemeClr val="bg1">
                    <a:lumMod val="85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0E4CF1-2748-18D5-F5A3-3205BF018546}"/>
              </a:ext>
            </a:extLst>
          </p:cNvPr>
          <p:cNvSpPr txBox="1"/>
          <p:nvPr/>
        </p:nvSpPr>
        <p:spPr>
          <a:xfrm>
            <a:off x="12376" y="3366109"/>
            <a:ext cx="10609832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0" b="1">
                <a:ln>
                  <a:solidFill>
                    <a:schemeClr val="bg1">
                      <a:lumMod val="6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ffectLst/>
                <a:latin typeface="Arial Black" panose="020B0A04020102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BRICK</a:t>
            </a:r>
            <a:r>
              <a:rPr lang="en-US" sz="24000" b="1">
                <a:ln>
                  <a:solidFill>
                    <a:schemeClr val="bg1">
                      <a:lumMod val="6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ffectLst/>
                <a:latin typeface="Arial Black" panose="020B0A04020102020204" pitchFamily="34" charset="0"/>
              </a:rPr>
              <a:t> </a:t>
            </a:r>
            <a:endParaRPr lang="en-US" sz="24000" b="1">
              <a:ln>
                <a:solidFill>
                  <a:schemeClr val="bg1">
                    <a:lumMod val="65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B46D42-220C-6B2B-C1ED-3CEDD79CFB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8338" y="1371418"/>
            <a:ext cx="5133975" cy="523220"/>
          </a:xfrm>
        </p:spPr>
        <p:txBody>
          <a:bodyPr>
            <a:normAutofit fontScale="90000"/>
          </a:bodyPr>
          <a:lstStyle/>
          <a:p>
            <a:pPr algn="r"/>
            <a:r>
              <a:rPr lang="en-US" sz="200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ai-powered vision. </a:t>
            </a:r>
            <a:r>
              <a:rPr lang="en-US" sz="220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precision</a:t>
            </a:r>
            <a:r>
              <a:rPr lang="en-US" sz="200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sorting. </a:t>
            </a:r>
            <a:br>
              <a:rPr lang="en-US" sz="200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000" b="1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build without limitations</a:t>
            </a:r>
            <a:r>
              <a:rPr lang="en-US" sz="2400" b="1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CA102DD-57AC-B1BD-80A8-6FA2ADD2885B}"/>
              </a:ext>
            </a:extLst>
          </p:cNvPr>
          <p:cNvSpPr txBox="1"/>
          <p:nvPr/>
        </p:nvSpPr>
        <p:spPr>
          <a:xfrm>
            <a:off x="6810317" y="751638"/>
            <a:ext cx="513397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2800">
                <a:ln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effectLst/>
                <a:latin typeface="Arial Black" panose="020B0A04020102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Project Overview</a:t>
            </a:r>
            <a:endParaRPr lang="en-US" sz="2800">
              <a:ln>
                <a:solidFill>
                  <a:schemeClr val="bg1">
                    <a:lumMod val="8500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Arial Black" panose="020B0A04020102020204" pitchFamily="34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>
                <a:extLst>
                  <a:ext uri="{FF2B5EF4-FFF2-40B4-BE49-F238E27FC236}">
                    <a16:creationId xmlns:a16="http://schemas.microsoft.com/office/drawing/2014/main" id="{AC799429-E9E7-71C3-DE87-2111F86853B3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894010" y="-1377388"/>
              <a:ext cx="11048303" cy="10000620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1048303" cy="10000620"/>
                    </a:xfrm>
                    <a:prstGeom prst="rect">
                      <a:avLst/>
                    </a:prstGeom>
                  </am3d:spPr>
                  <am3d:camera>
                    <am3d:pos x="0" y="0" z="6769735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09813" d="1000000"/>
                    <am3d:preTrans dx="-1065109" dy="-9502809" dz="877798"/>
                    <am3d:scale>
                      <am3d:sx n="1000000" d="1000000"/>
                      <am3d:sy n="1000000" d="1000000"/>
                      <am3d:sz n="1000000" d="1000000"/>
                    </am3d:scale>
                    <am3d:rot ax="9075666" ay="2350045" az="9653811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257220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>
                <a:extLst>
                  <a:ext uri="{FF2B5EF4-FFF2-40B4-BE49-F238E27FC236}">
                    <a16:creationId xmlns:a16="http://schemas.microsoft.com/office/drawing/2014/main" id="{AC799429-E9E7-71C3-DE87-2111F86853B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94010" y="-1377388"/>
                <a:ext cx="11048303" cy="100006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514131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3D Model 7">
                <a:extLst>
                  <a:ext uri="{FF2B5EF4-FFF2-40B4-BE49-F238E27FC236}">
                    <a16:creationId xmlns:a16="http://schemas.microsoft.com/office/drawing/2014/main" id="{F0D491A1-506D-EFC2-6697-58CE0C262AA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14281150"/>
                  </p:ext>
                </p:extLst>
              </p:nvPr>
            </p:nvGraphicFramePr>
            <p:xfrm>
              <a:off x="-288512" y="-3697446"/>
              <a:ext cx="12512183" cy="13086994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2512183" cy="13086994"/>
                    </a:xfrm>
                    <a:prstGeom prst="rect">
                      <a:avLst/>
                    </a:prstGeom>
                  </am3d:spPr>
                  <am3d:camera>
                    <am3d:pos x="0" y="0" z="6769735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09813" d="1000000"/>
                    <am3d:preTrans dx="-1065109" dy="-9502809" dz="877798"/>
                    <am3d:scale>
                      <am3d:sx n="1000000" d="1000000"/>
                      <am3d:sy n="1000000" d="1000000"/>
                      <am3d:sz n="1000000" d="1000000"/>
                    </am3d:scale>
                    <am3d:rot ax="7689513" ay="2370500" az="8460206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477184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3D Model 7">
                <a:extLst>
                  <a:ext uri="{FF2B5EF4-FFF2-40B4-BE49-F238E27FC236}">
                    <a16:creationId xmlns:a16="http://schemas.microsoft.com/office/drawing/2014/main" id="{F0D491A1-506D-EFC2-6697-58CE0C262AA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288512" y="-3697446"/>
                <a:ext cx="12512183" cy="13086994"/>
              </a:xfrm>
              <a:prstGeom prst="rect">
                <a:avLst/>
              </a:prstGeom>
            </p:spPr>
          </p:pic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0E298CA6-E448-3C3C-DD93-25DB0740A6CF}"/>
              </a:ext>
            </a:extLst>
          </p:cNvPr>
          <p:cNvSpPr txBox="1"/>
          <p:nvPr/>
        </p:nvSpPr>
        <p:spPr>
          <a:xfrm>
            <a:off x="3269726" y="219351"/>
            <a:ext cx="269785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b="1">
                <a:ln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rial Black" panose="020B0A04020102020204" pitchFamily="34" charset="0"/>
              </a:rPr>
              <a:t>DEMO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D233A96-275E-19FC-5DE3-1B8FBE106423}"/>
              </a:ext>
            </a:extLst>
          </p:cNvPr>
          <p:cNvSpPr txBox="1"/>
          <p:nvPr/>
        </p:nvSpPr>
        <p:spPr>
          <a:xfrm>
            <a:off x="375695" y="219351"/>
            <a:ext cx="1118377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b="1">
                <a:ln>
                  <a:solidFill>
                    <a:schemeClr val="bg1">
                      <a:lumMod val="65000"/>
                    </a:schemeClr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</a:rPr>
              <a:t>VIDEO</a:t>
            </a:r>
          </a:p>
        </p:txBody>
      </p:sp>
      <p:pic>
        <p:nvPicPr>
          <p:cNvPr id="3" name="Online Media 2" title="CMPE246 Demo">
            <a:hlinkClick r:id="" action="ppaction://media"/>
            <a:extLst>
              <a:ext uri="{FF2B5EF4-FFF2-40B4-BE49-F238E27FC236}">
                <a16:creationId xmlns:a16="http://schemas.microsoft.com/office/drawing/2014/main" id="{396DD5CD-EC5E-FFFE-1798-49EB4B760E30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1399278" y="1235014"/>
            <a:ext cx="9393444" cy="5303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9927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FC6C38-767B-2608-1957-19D7A34601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C6DDAF9-81BC-7988-EA9D-89BA033F1C3F}"/>
              </a:ext>
            </a:extLst>
          </p:cNvPr>
          <p:cNvSpPr/>
          <p:nvPr/>
        </p:nvSpPr>
        <p:spPr>
          <a:xfrm>
            <a:off x="0" y="0"/>
            <a:ext cx="12192000" cy="169068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4DA405-B8F4-F1E8-C352-0BEB5D0EC3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More About this Project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 Model 6">
                <a:extLst>
                  <a:ext uri="{FF2B5EF4-FFF2-40B4-BE49-F238E27FC236}">
                    <a16:creationId xmlns:a16="http://schemas.microsoft.com/office/drawing/2014/main" id="{998E90B4-F6A5-DD55-2B93-4E2157E4C9CE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-15798959" y="-3269082"/>
              <a:ext cx="16637159" cy="14950009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6637159" cy="14950009"/>
                    </a:xfrm>
                    <a:prstGeom prst="rect">
                      <a:avLst/>
                    </a:prstGeom>
                  </am3d:spPr>
                  <am3d:camera>
                    <am3d:pos x="0" y="0" z="6769735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09813" d="1000000"/>
                    <am3d:preTrans dx="-1065109" dy="-9502809" dz="877798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790251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 Model 6">
                <a:extLst>
                  <a:ext uri="{FF2B5EF4-FFF2-40B4-BE49-F238E27FC236}">
                    <a16:creationId xmlns:a16="http://schemas.microsoft.com/office/drawing/2014/main" id="{998E90B4-F6A5-DD55-2B93-4E2157E4C9C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15798959" y="-3269082"/>
                <a:ext cx="16637159" cy="14950009"/>
              </a:xfrm>
              <a:prstGeom prst="rect">
                <a:avLst/>
              </a:prstGeom>
            </p:spPr>
          </p:pic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BE24856D-DA9F-8ECB-BFE4-AF7402650E84}"/>
              </a:ext>
            </a:extLst>
          </p:cNvPr>
          <p:cNvSpPr txBox="1"/>
          <p:nvPr/>
        </p:nvSpPr>
        <p:spPr>
          <a:xfrm>
            <a:off x="1041051" y="2452727"/>
            <a:ext cx="328194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b="1" err="1">
                <a:ln>
                  <a:solidFill>
                    <a:schemeClr val="bg1">
                      <a:lumMod val="65000"/>
                    </a:schemeClr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Github</a:t>
            </a:r>
            <a:endParaRPr lang="en-US" sz="5400" b="1">
              <a:ln>
                <a:solidFill>
                  <a:schemeClr val="bg1">
                    <a:lumMod val="65000"/>
                  </a:schemeClr>
                </a:solidFill>
              </a:ln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D8D539-16F8-1889-578E-4179F76F05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2644" y="3238403"/>
            <a:ext cx="2563074" cy="260312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D69985F-C488-7E4F-8795-3B90C8B25D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9099" y="3168240"/>
            <a:ext cx="2808612" cy="280861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697A644-4883-CFF7-96FB-1AB9AB92A64A}"/>
              </a:ext>
            </a:extLst>
          </p:cNvPr>
          <p:cNvSpPr txBox="1"/>
          <p:nvPr/>
        </p:nvSpPr>
        <p:spPr>
          <a:xfrm>
            <a:off x="3997832" y="2464579"/>
            <a:ext cx="393114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b="1">
                <a:ln>
                  <a:solidFill>
                    <a:schemeClr val="bg1">
                      <a:lumMod val="65000"/>
                    </a:schemeClr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Feedback</a:t>
            </a:r>
            <a:endParaRPr lang="en-US" sz="5400" b="1">
              <a:ln>
                <a:solidFill>
                  <a:schemeClr val="bg1">
                    <a:lumMod val="65000"/>
                  </a:schemeClr>
                </a:solidFill>
              </a:ln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5D8E858-B4EC-23F4-3722-CF7DBD6E9286}"/>
              </a:ext>
            </a:extLst>
          </p:cNvPr>
          <p:cNvSpPr txBox="1"/>
          <p:nvPr/>
        </p:nvSpPr>
        <p:spPr>
          <a:xfrm>
            <a:off x="8010642" y="2464579"/>
            <a:ext cx="393114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b="1">
                <a:ln>
                  <a:solidFill>
                    <a:schemeClr val="bg1">
                      <a:lumMod val="65000"/>
                    </a:schemeClr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YouTube</a:t>
            </a:r>
            <a:endParaRPr lang="en-US" sz="5400" b="1">
              <a:ln>
                <a:solidFill>
                  <a:schemeClr val="bg1">
                    <a:lumMod val="65000"/>
                  </a:schemeClr>
                </a:solidFill>
              </a:ln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A7E5517-249F-A2C8-3395-7AD53FBD18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77722" y="3288317"/>
            <a:ext cx="2976078" cy="2688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8968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D33A2F-D212-8D42-E9FB-4B068258FD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49775576-4235-0CAC-6DE5-E2A80CD318A7}"/>
              </a:ext>
            </a:extLst>
          </p:cNvPr>
          <p:cNvSpPr txBox="1"/>
          <p:nvPr/>
        </p:nvSpPr>
        <p:spPr>
          <a:xfrm>
            <a:off x="1663704" y="2840226"/>
            <a:ext cx="9158993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0" b="1">
                <a:ln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rial Black" panose="020B0A04020102020204" pitchFamily="34" charset="0"/>
              </a:rPr>
              <a:t>YOU!!!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D9B759-94C4-82C8-0A2F-994FFFCEFB72}"/>
              </a:ext>
            </a:extLst>
          </p:cNvPr>
          <p:cNvSpPr txBox="1"/>
          <p:nvPr/>
        </p:nvSpPr>
        <p:spPr>
          <a:xfrm>
            <a:off x="1997236" y="1243934"/>
            <a:ext cx="8491930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0" b="1">
                <a:ln>
                  <a:solidFill>
                    <a:schemeClr val="bg1">
                      <a:lumMod val="65000"/>
                    </a:schemeClr>
                  </a:solidFill>
                </a:ln>
                <a:solidFill>
                  <a:schemeClr val="bg1"/>
                </a:solidFill>
                <a:effectLst/>
                <a:latin typeface="Arial Black" panose="020B0A04020102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THANK</a:t>
            </a:r>
            <a:endParaRPr lang="en-US" sz="20000" b="1">
              <a:ln>
                <a:solidFill>
                  <a:schemeClr val="bg1">
                    <a:lumMod val="65000"/>
                  </a:schemeClr>
                </a:solidFill>
              </a:ln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F9C2E9E-0E72-0E77-36D5-F76027871FF7}"/>
              </a:ext>
            </a:extLst>
          </p:cNvPr>
          <p:cNvSpPr txBox="1"/>
          <p:nvPr/>
        </p:nvSpPr>
        <p:spPr>
          <a:xfrm>
            <a:off x="1997236" y="1243934"/>
            <a:ext cx="286749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>
                <a:solidFill>
                  <a:schemeClr val="bg1">
                    <a:lumMod val="50000"/>
                  </a:schemeClr>
                </a:solidFill>
              </a:rPr>
              <a:t>CMPE Project – Group #11</a:t>
            </a:r>
          </a:p>
        </p:txBody>
      </p:sp>
    </p:spTree>
    <p:extLst>
      <p:ext uri="{BB962C8B-B14F-4D97-AF65-F5344CB8AC3E}">
        <p14:creationId xmlns:p14="http://schemas.microsoft.com/office/powerpoint/2010/main" val="4278351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541CA00-C6C5-756C-7C9D-79FDC4A40B1A}"/>
              </a:ext>
            </a:extLst>
          </p:cNvPr>
          <p:cNvSpPr/>
          <p:nvPr/>
        </p:nvSpPr>
        <p:spPr>
          <a:xfrm>
            <a:off x="-5159" y="0"/>
            <a:ext cx="6112401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>
                <a:extLst>
                  <a:ext uri="{FF2B5EF4-FFF2-40B4-BE49-F238E27FC236}">
                    <a16:creationId xmlns:a16="http://schemas.microsoft.com/office/drawing/2014/main" id="{916280DB-D585-DAC4-8F28-5A684B0504F0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-24993599" y="-3901440"/>
              <a:ext cx="56160672" cy="40252365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56160672" cy="40252365"/>
                    </a:xfrm>
                    <a:prstGeom prst="rect">
                      <a:avLst/>
                    </a:prstGeom>
                  </am3d:spPr>
                  <am3d:camera>
                    <am3d:pos x="0" y="0" z="6769735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09813" d="1000000"/>
                    <am3d:preTrans dx="-1065109" dy="-9502809" dz="877798"/>
                    <am3d:scale>
                      <am3d:sx n="1000000" d="1000000"/>
                      <am3d:sy n="1000000" d="1000000"/>
                      <am3d:sz n="1000000" d="1000000"/>
                    </am3d:scale>
                    <am3d:rot ax="5370792" ay="-47" az="10794329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6241641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>
                <a:extLst>
                  <a:ext uri="{FF2B5EF4-FFF2-40B4-BE49-F238E27FC236}">
                    <a16:creationId xmlns:a16="http://schemas.microsoft.com/office/drawing/2014/main" id="{916280DB-D585-DAC4-8F28-5A684B0504F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24993599" y="-3901440"/>
                <a:ext cx="56160672" cy="40252365"/>
              </a:xfrm>
              <a:prstGeom prst="rect">
                <a:avLst/>
              </a:prstGeom>
            </p:spPr>
          </p:pic>
        </mc:Fallback>
      </mc:AlternateContent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CC82FE36-3309-7E70-9E4B-7B84944A3668}"/>
              </a:ext>
            </a:extLst>
          </p:cNvPr>
          <p:cNvSpPr/>
          <p:nvPr/>
        </p:nvSpPr>
        <p:spPr>
          <a:xfrm>
            <a:off x="6799286" y="2064260"/>
            <a:ext cx="4671936" cy="163691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CB7E8036-13A7-C4BC-3A73-7078577D37C1}"/>
              </a:ext>
            </a:extLst>
          </p:cNvPr>
          <p:cNvSpPr/>
          <p:nvPr/>
        </p:nvSpPr>
        <p:spPr>
          <a:xfrm>
            <a:off x="7360008" y="2467111"/>
            <a:ext cx="1006999" cy="937258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9862AC4-F20F-9E77-6AAB-5709AD4E5ADB}"/>
              </a:ext>
            </a:extLst>
          </p:cNvPr>
          <p:cNvSpPr/>
          <p:nvPr/>
        </p:nvSpPr>
        <p:spPr>
          <a:xfrm>
            <a:off x="720778" y="2064260"/>
            <a:ext cx="4654446" cy="1693888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21951E-595C-28D2-631C-D08499EC51DD}"/>
              </a:ext>
            </a:extLst>
          </p:cNvPr>
          <p:cNvSpPr txBox="1"/>
          <p:nvPr/>
        </p:nvSpPr>
        <p:spPr>
          <a:xfrm>
            <a:off x="1218164" y="558780"/>
            <a:ext cx="9879753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0" b="1">
                <a:ln>
                  <a:solidFill>
                    <a:schemeClr val="bg1"/>
                  </a:solidFill>
                </a:ln>
                <a:solidFill>
                  <a:schemeClr val="bg1">
                    <a:lumMod val="75000"/>
                  </a:schemeClr>
                </a:solidFill>
                <a:latin typeface="Arial Black" panose="020B0A04020102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MEET THE TEAM</a:t>
            </a:r>
            <a:endParaRPr lang="en-US" sz="8000" b="1">
              <a:ln>
                <a:solidFill>
                  <a:schemeClr val="bg1"/>
                </a:solidFill>
              </a:ln>
              <a:solidFill>
                <a:schemeClr val="bg1">
                  <a:lumMod val="75000"/>
                </a:schemeClr>
              </a:solidFill>
              <a:effectLst/>
              <a:latin typeface="Arial Black" panose="020B0A04020102020204" pitchFamily="34" charset="0"/>
              <a:ea typeface="Sans Serif Collection" panose="020B0502040504020204" pitchFamily="34" charset="0"/>
              <a:cs typeface="Sans Serif Collection" panose="020B0502040504020204" pitchFamily="34" charset="0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65225346-D156-4662-D0EF-4D1C204005A8}"/>
              </a:ext>
            </a:extLst>
          </p:cNvPr>
          <p:cNvSpPr/>
          <p:nvPr/>
        </p:nvSpPr>
        <p:spPr>
          <a:xfrm>
            <a:off x="6799286" y="3957091"/>
            <a:ext cx="4654446" cy="160714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072BAE76-C35F-9223-C156-119C54ED2EED}"/>
              </a:ext>
            </a:extLst>
          </p:cNvPr>
          <p:cNvSpPr/>
          <p:nvPr/>
        </p:nvSpPr>
        <p:spPr>
          <a:xfrm>
            <a:off x="718748" y="3933527"/>
            <a:ext cx="4654446" cy="1693888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3420BDD-F8F4-3F7E-0452-974DB6D5B97C}"/>
              </a:ext>
            </a:extLst>
          </p:cNvPr>
          <p:cNvSpPr txBox="1"/>
          <p:nvPr/>
        </p:nvSpPr>
        <p:spPr>
          <a:xfrm>
            <a:off x="2715094" y="2577302"/>
            <a:ext cx="2867493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600" err="1">
                <a:solidFill>
                  <a:schemeClr val="bg1">
                    <a:lumMod val="50000"/>
                  </a:schemeClr>
                </a:solidFill>
              </a:rPr>
              <a:t>Solidworks</a:t>
            </a:r>
            <a:endParaRPr lang="en-US" sz="160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Tx/>
              <a:buChar char="-"/>
            </a:pPr>
            <a:r>
              <a:rPr lang="en-US" sz="1600">
                <a:solidFill>
                  <a:schemeClr val="bg1">
                    <a:lumMod val="50000"/>
                  </a:schemeClr>
                </a:solidFill>
              </a:rPr>
              <a:t>Building</a:t>
            </a:r>
          </a:p>
          <a:p>
            <a:pPr marL="285750" indent="-285750">
              <a:buFontTx/>
              <a:buChar char="-"/>
            </a:pPr>
            <a:r>
              <a:rPr lang="en-US" sz="1600">
                <a:solidFill>
                  <a:schemeClr val="bg1">
                    <a:lumMod val="50000"/>
                  </a:schemeClr>
                </a:solidFill>
              </a:rPr>
              <a:t>Motors and Gantries</a:t>
            </a:r>
          </a:p>
          <a:p>
            <a:pPr marL="285750" indent="-285750">
              <a:buFontTx/>
              <a:buChar char="-"/>
            </a:pPr>
            <a:r>
              <a:rPr lang="en-US" sz="1600">
                <a:solidFill>
                  <a:schemeClr val="bg1">
                    <a:lumMod val="50000"/>
                  </a:schemeClr>
                </a:solidFill>
              </a:rPr>
              <a:t>Full Stack Dev</a:t>
            </a:r>
          </a:p>
          <a:p>
            <a:pPr marL="285750" indent="-285750">
              <a:buFontTx/>
              <a:buChar char="-"/>
            </a:pPr>
            <a:endParaRPr 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1DE5409-097A-B500-51D3-8F570E61D80A}"/>
              </a:ext>
            </a:extLst>
          </p:cNvPr>
          <p:cNvSpPr txBox="1"/>
          <p:nvPr/>
        </p:nvSpPr>
        <p:spPr>
          <a:xfrm>
            <a:off x="2715094" y="2238749"/>
            <a:ext cx="230994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chemeClr val="tx1">
                    <a:lumMod val="50000"/>
                    <a:lumOff val="50000"/>
                  </a:schemeClr>
                </a:solidFill>
                <a:latin typeface="Arial Black" panose="020B0A04020102020204" pitchFamily="34" charset="0"/>
              </a:rPr>
              <a:t>Anson (Leader)</a:t>
            </a:r>
            <a:endParaRPr lang="en-US" sz="2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1E6C114-8EC0-9213-95F8-29FD6E346F8C}"/>
              </a:ext>
            </a:extLst>
          </p:cNvPr>
          <p:cNvSpPr txBox="1"/>
          <p:nvPr/>
        </p:nvSpPr>
        <p:spPr>
          <a:xfrm>
            <a:off x="2717594" y="4425732"/>
            <a:ext cx="2867493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600" err="1">
                <a:solidFill>
                  <a:schemeClr val="bg1">
                    <a:lumMod val="50000"/>
                  </a:schemeClr>
                </a:solidFill>
              </a:rPr>
              <a:t>Solidworks</a:t>
            </a:r>
            <a:endParaRPr lang="en-US" sz="160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Tx/>
              <a:buChar char="-"/>
            </a:pPr>
            <a:r>
              <a:rPr lang="en-US" sz="1600">
                <a:solidFill>
                  <a:schemeClr val="bg1">
                    <a:lumMod val="50000"/>
                  </a:schemeClr>
                </a:solidFill>
              </a:rPr>
              <a:t>Assist Building</a:t>
            </a:r>
          </a:p>
          <a:p>
            <a:pPr marL="285750" indent="-285750">
              <a:buFontTx/>
              <a:buChar char="-"/>
            </a:pPr>
            <a:r>
              <a:rPr lang="en-US" sz="1600">
                <a:solidFill>
                  <a:schemeClr val="bg1">
                    <a:lumMod val="50000"/>
                  </a:schemeClr>
                </a:solidFill>
              </a:rPr>
              <a:t>Slide Design</a:t>
            </a:r>
          </a:p>
          <a:p>
            <a:pPr marL="285750" indent="-285750">
              <a:buFontTx/>
              <a:buChar char="-"/>
            </a:pPr>
            <a:r>
              <a:rPr lang="en-US" sz="1600">
                <a:solidFill>
                  <a:schemeClr val="bg1">
                    <a:lumMod val="50000"/>
                  </a:schemeClr>
                </a:solidFill>
              </a:rPr>
              <a:t>Filming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DA849D4-DAFB-D54B-E31C-F3D7B2C7E5D3}"/>
              </a:ext>
            </a:extLst>
          </p:cNvPr>
          <p:cNvSpPr txBox="1"/>
          <p:nvPr/>
        </p:nvSpPr>
        <p:spPr>
          <a:xfrm>
            <a:off x="2717594" y="4087179"/>
            <a:ext cx="204428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chemeClr val="tx1">
                    <a:lumMod val="50000"/>
                    <a:lumOff val="50000"/>
                  </a:schemeClr>
                </a:solidFill>
                <a:latin typeface="Arial Black" panose="020B0A04020102020204" pitchFamily="34" charset="0"/>
              </a:rPr>
              <a:t>Kiel</a:t>
            </a:r>
            <a:endParaRPr lang="en-US" sz="2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73F8A5B-631E-6BD1-EB8F-C0F70FBB550E}"/>
              </a:ext>
            </a:extLst>
          </p:cNvPr>
          <p:cNvSpPr txBox="1"/>
          <p:nvPr/>
        </p:nvSpPr>
        <p:spPr>
          <a:xfrm>
            <a:off x="9087161" y="2612555"/>
            <a:ext cx="1948717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600">
                <a:solidFill>
                  <a:schemeClr val="bg1">
                    <a:lumMod val="50000"/>
                  </a:schemeClr>
                </a:solidFill>
              </a:rPr>
              <a:t>Computer Vision</a:t>
            </a:r>
          </a:p>
          <a:p>
            <a:pPr marL="285750" indent="-285750">
              <a:buFontTx/>
              <a:buChar char="-"/>
            </a:pPr>
            <a:r>
              <a:rPr lang="en-US" sz="1600">
                <a:solidFill>
                  <a:schemeClr val="bg1">
                    <a:lumMod val="50000"/>
                  </a:schemeClr>
                </a:solidFill>
              </a:rPr>
              <a:t>Ai Engineering</a:t>
            </a:r>
          </a:p>
          <a:p>
            <a:pPr marL="285750" indent="-285750">
              <a:buFontTx/>
              <a:buChar char="-"/>
            </a:pPr>
            <a:r>
              <a:rPr lang="en-US" sz="1600">
                <a:solidFill>
                  <a:schemeClr val="bg1">
                    <a:lumMod val="50000"/>
                  </a:schemeClr>
                </a:solidFill>
              </a:rPr>
              <a:t>Backend Dev.</a:t>
            </a:r>
          </a:p>
          <a:p>
            <a:pPr marL="285750" indent="-285750">
              <a:buFontTx/>
              <a:buChar char="-"/>
            </a:pPr>
            <a:endParaRPr 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94BD36A-09E3-E234-27E9-BD91D7C6CE9A}"/>
              </a:ext>
            </a:extLst>
          </p:cNvPr>
          <p:cNvSpPr txBox="1"/>
          <p:nvPr/>
        </p:nvSpPr>
        <p:spPr>
          <a:xfrm>
            <a:off x="9087161" y="2271414"/>
            <a:ext cx="204428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chemeClr val="tx1">
                    <a:lumMod val="50000"/>
                    <a:lumOff val="50000"/>
                  </a:schemeClr>
                </a:solidFill>
                <a:latin typeface="Arial Black" panose="020B0A04020102020204" pitchFamily="34" charset="0"/>
              </a:rPr>
              <a:t>Ye</a:t>
            </a:r>
            <a:endParaRPr lang="en-US" sz="2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6EA5767-0ABB-CA0E-1E62-EBF6596F4B62}"/>
              </a:ext>
            </a:extLst>
          </p:cNvPr>
          <p:cNvSpPr txBox="1"/>
          <p:nvPr/>
        </p:nvSpPr>
        <p:spPr>
          <a:xfrm>
            <a:off x="9087161" y="4161448"/>
            <a:ext cx="204428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chemeClr val="tx1">
                    <a:lumMod val="50000"/>
                    <a:lumOff val="50000"/>
                  </a:schemeClr>
                </a:solidFill>
                <a:latin typeface="Arial Black" panose="020B0A04020102020204" pitchFamily="34" charset="0"/>
              </a:rPr>
              <a:t>Su</a:t>
            </a:r>
            <a:endParaRPr lang="en-US" sz="2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26" name="Picture 25" descr="A grey person in a circle&#10;&#10;AI-generated content may be incorrect.">
            <a:extLst>
              <a:ext uri="{FF2B5EF4-FFF2-40B4-BE49-F238E27FC236}">
                <a16:creationId xmlns:a16="http://schemas.microsoft.com/office/drawing/2014/main" id="{6BE4E44A-E270-9573-A91D-CAF3B77F5D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45" t="16079" r="15880" b="16805"/>
          <a:stretch/>
        </p:blipFill>
        <p:spPr>
          <a:xfrm>
            <a:off x="1242152" y="2313489"/>
            <a:ext cx="1027141" cy="1003828"/>
          </a:xfrm>
          <a:prstGeom prst="ellipse">
            <a:avLst/>
          </a:prstGeom>
        </p:spPr>
      </p:pic>
      <p:pic>
        <p:nvPicPr>
          <p:cNvPr id="27" name="Picture 26" descr="A grey person in a circle&#10;&#10;AI-generated content may be incorrect.">
            <a:extLst>
              <a:ext uri="{FF2B5EF4-FFF2-40B4-BE49-F238E27FC236}">
                <a16:creationId xmlns:a16="http://schemas.microsoft.com/office/drawing/2014/main" id="{1404E01A-C4D1-F08A-F0DB-175C6E9190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45" t="16079" r="15880" b="16805"/>
          <a:stretch/>
        </p:blipFill>
        <p:spPr>
          <a:xfrm>
            <a:off x="1242152" y="4272454"/>
            <a:ext cx="1021996" cy="998800"/>
          </a:xfrm>
          <a:prstGeom prst="ellipse">
            <a:avLst/>
          </a:prstGeom>
        </p:spPr>
      </p:pic>
      <p:pic>
        <p:nvPicPr>
          <p:cNvPr id="28" name="Picture 27" descr="A grey person in a circle&#10;&#10;AI-generated content may be incorrect.">
            <a:extLst>
              <a:ext uri="{FF2B5EF4-FFF2-40B4-BE49-F238E27FC236}">
                <a16:creationId xmlns:a16="http://schemas.microsoft.com/office/drawing/2014/main" id="{77165955-C834-7A83-02E9-58A50750C6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2549" b="82353" l="22059" r="76961">
                        <a14:foregroundMark x1="50980" y1="46732" x2="50980" y2="46732"/>
                        <a14:foregroundMark x1="50490" y1="78758" x2="50490" y2="78758"/>
                        <a14:foregroundMark x1="49020" y1="82353" x2="49020" y2="823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445" t="28126" r="15880" b="16805"/>
          <a:stretch/>
        </p:blipFill>
        <p:spPr>
          <a:xfrm>
            <a:off x="7339866" y="2629765"/>
            <a:ext cx="1027141" cy="823640"/>
          </a:xfrm>
          <a:prstGeom prst="ellipse">
            <a:avLst/>
          </a:prstGeo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F0E9D5CA-45B0-61F8-BE40-F88EB4240412}"/>
              </a:ext>
            </a:extLst>
          </p:cNvPr>
          <p:cNvSpPr/>
          <p:nvPr/>
        </p:nvSpPr>
        <p:spPr>
          <a:xfrm>
            <a:off x="7388118" y="4237694"/>
            <a:ext cx="1006999" cy="937258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31" descr="A grey person in a circle&#10;&#10;AI-generated content may be incorrect.">
            <a:extLst>
              <a:ext uri="{FF2B5EF4-FFF2-40B4-BE49-F238E27FC236}">
                <a16:creationId xmlns:a16="http://schemas.microsoft.com/office/drawing/2014/main" id="{1F17C4F4-91C5-FF59-7F11-5CBB1E2D9D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2549" b="82353" l="22059" r="76961">
                        <a14:foregroundMark x1="50980" y1="46732" x2="50980" y2="46732"/>
                        <a14:foregroundMark x1="50490" y1="78758" x2="50490" y2="78758"/>
                        <a14:foregroundMark x1="49020" y1="82353" x2="49020" y2="823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445" t="28126" r="15880" b="16805"/>
          <a:stretch/>
        </p:blipFill>
        <p:spPr>
          <a:xfrm>
            <a:off x="7367976" y="4400348"/>
            <a:ext cx="1027141" cy="823640"/>
          </a:xfrm>
          <a:prstGeom prst="ellipse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62CD346-60B7-A645-94A1-F414092A3B5C}"/>
              </a:ext>
            </a:extLst>
          </p:cNvPr>
          <p:cNvSpPr txBox="1"/>
          <p:nvPr/>
        </p:nvSpPr>
        <p:spPr>
          <a:xfrm>
            <a:off x="9124062" y="4511302"/>
            <a:ext cx="286749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600">
                <a:solidFill>
                  <a:schemeClr val="bg1">
                    <a:lumMod val="50000"/>
                  </a:schemeClr>
                </a:solidFill>
              </a:rPr>
              <a:t>Frontend Dev.</a:t>
            </a:r>
          </a:p>
          <a:p>
            <a:pPr marL="285750" indent="-285750">
              <a:buFontTx/>
              <a:buChar char="-"/>
            </a:pPr>
            <a:r>
              <a:rPr lang="en-US" sz="1600">
                <a:solidFill>
                  <a:schemeClr val="bg1">
                    <a:lumMod val="50000"/>
                  </a:schemeClr>
                </a:solidFill>
              </a:rPr>
              <a:t>Assist Backend Dev.</a:t>
            </a:r>
          </a:p>
          <a:p>
            <a:pPr marL="285750" indent="-285750">
              <a:buFontTx/>
              <a:buChar char="-"/>
            </a:pPr>
            <a:r>
              <a:rPr lang="en-US" sz="1600">
                <a:solidFill>
                  <a:schemeClr val="bg1">
                    <a:lumMod val="50000"/>
                  </a:schemeClr>
                </a:solidFill>
              </a:rPr>
              <a:t>Slides Design</a:t>
            </a:r>
          </a:p>
        </p:txBody>
      </p:sp>
    </p:spTree>
    <p:extLst>
      <p:ext uri="{BB962C8B-B14F-4D97-AF65-F5344CB8AC3E}">
        <p14:creationId xmlns:p14="http://schemas.microsoft.com/office/powerpoint/2010/main" val="26478465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project&#10;&#10;AI-generated content may be incorrect.">
            <a:extLst>
              <a:ext uri="{FF2B5EF4-FFF2-40B4-BE49-F238E27FC236}">
                <a16:creationId xmlns:a16="http://schemas.microsoft.com/office/drawing/2014/main" id="{B1E8615F-C1CC-70D7-B793-809EA7C1D2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2B64AF7-65F6-89A0-948F-50E154150104}"/>
              </a:ext>
            </a:extLst>
          </p:cNvPr>
          <p:cNvSpPr txBox="1"/>
          <p:nvPr/>
        </p:nvSpPr>
        <p:spPr>
          <a:xfrm>
            <a:off x="4374416" y="511832"/>
            <a:ext cx="2491898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60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1. Project Scope Finalized </a:t>
            </a:r>
            <a:endParaRPr lang="en-US" sz="1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2655575-C71E-04F6-A233-E333A8421C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3037" y="664484"/>
            <a:ext cx="1685564" cy="1962338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D0B58B6-DDB2-E6D2-AF6F-C843772C43C9}"/>
              </a:ext>
            </a:extLst>
          </p:cNvPr>
          <p:cNvSpPr txBox="1"/>
          <p:nvPr/>
        </p:nvSpPr>
        <p:spPr>
          <a:xfrm>
            <a:off x="6663186" y="1994269"/>
            <a:ext cx="3237271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600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  <a:r>
              <a:rPr lang="en-US" sz="160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. Hardware Prototype Completed</a:t>
            </a:r>
            <a:endParaRPr lang="en-US" sz="1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9CAA68-714E-2858-4161-2562133B13B8}"/>
              </a:ext>
            </a:extLst>
          </p:cNvPr>
          <p:cNvSpPr txBox="1"/>
          <p:nvPr/>
        </p:nvSpPr>
        <p:spPr>
          <a:xfrm>
            <a:off x="9212847" y="3900402"/>
            <a:ext cx="2242092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600">
                <a:solidFill>
                  <a:schemeClr val="tx1">
                    <a:lumMod val="65000"/>
                    <a:lumOff val="35000"/>
                  </a:schemeClr>
                </a:solidFill>
              </a:rPr>
              <a:t>4</a:t>
            </a:r>
            <a:r>
              <a:rPr lang="en-US" sz="160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. </a:t>
            </a:r>
            <a:r>
              <a:rPr lang="en-US" sz="1600">
                <a:solidFill>
                  <a:schemeClr val="tx1">
                    <a:lumMod val="65000"/>
                    <a:lumOff val="35000"/>
                  </a:schemeClr>
                </a:solidFill>
              </a:rPr>
              <a:t>Software </a:t>
            </a:r>
            <a:r>
              <a:rPr lang="en-US" sz="160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Completed</a:t>
            </a:r>
            <a:endParaRPr lang="en-US" sz="1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B1DF01-6F23-D7A7-AD76-41351F142224}"/>
              </a:ext>
            </a:extLst>
          </p:cNvPr>
          <p:cNvSpPr txBox="1"/>
          <p:nvPr/>
        </p:nvSpPr>
        <p:spPr>
          <a:xfrm>
            <a:off x="8633727" y="3429000"/>
            <a:ext cx="2242092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60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3. Halfway Meeting</a:t>
            </a:r>
            <a:endParaRPr lang="en-US" sz="1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9304318-B852-7866-822E-70C82151E406}"/>
              </a:ext>
            </a:extLst>
          </p:cNvPr>
          <p:cNvSpPr txBox="1"/>
          <p:nvPr/>
        </p:nvSpPr>
        <p:spPr>
          <a:xfrm>
            <a:off x="5853332" y="5343259"/>
            <a:ext cx="3901441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60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5. </a:t>
            </a:r>
            <a:r>
              <a:rPr lang="en-US" sz="1600">
                <a:solidFill>
                  <a:schemeClr val="tx1">
                    <a:lumMod val="65000"/>
                    <a:lumOff val="35000"/>
                  </a:schemeClr>
                </a:solidFill>
              </a:rPr>
              <a:t>System Integration &amp; Testing </a:t>
            </a:r>
            <a:r>
              <a:rPr lang="en-US" sz="160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Completed</a:t>
            </a:r>
            <a:endParaRPr lang="en-US" sz="1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CEC47CA-2F7A-305F-D754-61B9422F66A5}"/>
              </a:ext>
            </a:extLst>
          </p:cNvPr>
          <p:cNvSpPr txBox="1"/>
          <p:nvPr/>
        </p:nvSpPr>
        <p:spPr>
          <a:xfrm>
            <a:off x="8100541" y="6024239"/>
            <a:ext cx="2639504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600">
                <a:solidFill>
                  <a:schemeClr val="tx1">
                    <a:lumMod val="65000"/>
                    <a:lumOff val="35000"/>
                  </a:schemeClr>
                </a:solidFill>
              </a:rPr>
              <a:t>6</a:t>
            </a:r>
            <a:r>
              <a:rPr lang="en-US" sz="160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. Final Presentation Ready</a:t>
            </a:r>
            <a:endParaRPr lang="en-US" sz="1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3D Model 11">
                <a:extLst>
                  <a:ext uri="{FF2B5EF4-FFF2-40B4-BE49-F238E27FC236}">
                    <a16:creationId xmlns:a16="http://schemas.microsoft.com/office/drawing/2014/main" id="{5691AAFB-4597-AE46-BF2D-0562CE296D4A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-6702544" y="5343259"/>
              <a:ext cx="4901027" cy="4444107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4901027" cy="4444107"/>
                    </a:xfrm>
                    <a:prstGeom prst="rect">
                      <a:avLst/>
                    </a:prstGeom>
                  </am3d:spPr>
                  <am3d:camera>
                    <am3d:pos x="0" y="0" z="6769735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09813" d="1000000"/>
                    <am3d:preTrans dx="-1065109" dy="-9502809" dz="877798"/>
                    <am3d:scale>
                      <am3d:sx n="1000000" d="1000000"/>
                      <am3d:sy n="1000000" d="1000000"/>
                      <am3d:sz n="1000000" d="1000000"/>
                    </am3d:scale>
                    <am3d:rot ax="9075666" ay="2350045" az="9653811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557446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3D Model 11">
                <a:extLst>
                  <a:ext uri="{FF2B5EF4-FFF2-40B4-BE49-F238E27FC236}">
                    <a16:creationId xmlns:a16="http://schemas.microsoft.com/office/drawing/2014/main" id="{5691AAFB-4597-AE46-BF2D-0562CE296D4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6702544" y="5343259"/>
                <a:ext cx="4901027" cy="444410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68349213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6B9E6F-B98B-A12D-15B4-C57476E0EA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59DB149-5F8D-AAC8-72FD-D30AA9348A01}"/>
              </a:ext>
            </a:extLst>
          </p:cNvPr>
          <p:cNvSpPr txBox="1"/>
          <p:nvPr/>
        </p:nvSpPr>
        <p:spPr>
          <a:xfrm>
            <a:off x="3863727" y="2295672"/>
            <a:ext cx="7620088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0" b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Arial Black" panose="020B0A04020102020204" pitchFamily="34" charset="0"/>
              </a:rPr>
              <a:t>BY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6E62DC-1551-600B-A30F-80B50D159D33}"/>
              </a:ext>
            </a:extLst>
          </p:cNvPr>
          <p:cNvSpPr txBox="1"/>
          <p:nvPr/>
        </p:nvSpPr>
        <p:spPr>
          <a:xfrm>
            <a:off x="5281880" y="-1028847"/>
            <a:ext cx="7620088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0" b="1">
                <a:ln>
                  <a:solidFill>
                    <a:schemeClr val="bg1">
                      <a:lumMod val="6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ffectLst/>
                <a:latin typeface="Arial Black" panose="020B0A04020102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BRICK</a:t>
            </a:r>
            <a:r>
              <a:rPr lang="en-US" sz="20000" b="1">
                <a:ln>
                  <a:solidFill>
                    <a:schemeClr val="bg1">
                      <a:lumMod val="6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ffectLst/>
                <a:latin typeface="Arial Black" panose="020B0A04020102020204" pitchFamily="34" charset="0"/>
              </a:rPr>
              <a:t> </a:t>
            </a:r>
            <a:endParaRPr lang="en-US" sz="20000" b="1">
              <a:ln>
                <a:solidFill>
                  <a:schemeClr val="bg1">
                    <a:lumMod val="65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93FF67-6D5F-07F3-EFD8-6F757BE047ED}"/>
              </a:ext>
            </a:extLst>
          </p:cNvPr>
          <p:cNvSpPr txBox="1"/>
          <p:nvPr/>
        </p:nvSpPr>
        <p:spPr>
          <a:xfrm>
            <a:off x="-194875" y="4408415"/>
            <a:ext cx="7620088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0" b="1">
                <a:ln>
                  <a:solidFill>
                    <a:schemeClr val="bg1">
                      <a:lumMod val="6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ffectLst/>
                <a:latin typeface="Arial Black" panose="020B0A04020102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BRICK</a:t>
            </a:r>
            <a:r>
              <a:rPr lang="en-US" sz="20000" b="1">
                <a:ln>
                  <a:solidFill>
                    <a:schemeClr val="bg1">
                      <a:lumMod val="6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ffectLst/>
                <a:latin typeface="Arial Black" panose="020B0A04020102020204" pitchFamily="34" charset="0"/>
              </a:rPr>
              <a:t> </a:t>
            </a:r>
            <a:endParaRPr lang="en-US" sz="20000" b="1">
              <a:ln>
                <a:solidFill>
                  <a:schemeClr val="bg1">
                    <a:lumMod val="65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EE69DF-5B48-F39F-95AC-8853129AD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75386"/>
            <a:ext cx="5059180" cy="1325563"/>
          </a:xfrm>
        </p:spPr>
        <p:txBody>
          <a:bodyPr>
            <a:normAutofit/>
          </a:bodyPr>
          <a:lstStyle/>
          <a:p>
            <a:r>
              <a:rPr lang="en-US" sz="2800">
                <a:solidFill>
                  <a:schemeClr val="bg1">
                    <a:lumMod val="65000"/>
                  </a:schemeClr>
                </a:solidFill>
                <a:latin typeface="Arial Black" panose="020B0A04020102020204" pitchFamily="34" charset="0"/>
              </a:rPr>
              <a:t>So, what is </a:t>
            </a:r>
            <a:br>
              <a:rPr lang="en-US" sz="2800">
                <a:solidFill>
                  <a:schemeClr val="bg1">
                    <a:lumMod val="65000"/>
                  </a:schemeClr>
                </a:solidFill>
                <a:latin typeface="Arial Black" panose="020B0A04020102020204" pitchFamily="34" charset="0"/>
              </a:rPr>
            </a:br>
            <a:r>
              <a:rPr lang="en-US" sz="2800">
                <a:solidFill>
                  <a:schemeClr val="bg1">
                    <a:lumMod val="65000"/>
                  </a:schemeClr>
                </a:solidFill>
                <a:latin typeface="Arial Black" panose="020B0A04020102020204" pitchFamily="34" charset="0"/>
              </a:rPr>
              <a:t>BRICK by BRICK?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>
                <a:extLst>
                  <a:ext uri="{FF2B5EF4-FFF2-40B4-BE49-F238E27FC236}">
                    <a16:creationId xmlns:a16="http://schemas.microsoft.com/office/drawing/2014/main" id="{D52E31AC-AA90-BD0A-F0E1-011C281A4D59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698644" y="-1075632"/>
              <a:ext cx="8367018" cy="8353356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8367018" cy="8353356"/>
                    </a:xfrm>
                    <a:prstGeom prst="rect">
                      <a:avLst/>
                    </a:prstGeom>
                  </am3d:spPr>
                  <am3d:camera>
                    <am3d:pos x="0" y="0" z="6769735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09813" d="1000000"/>
                    <am3d:preTrans dx="-1065109" dy="-9502809" dz="877798"/>
                    <am3d:scale>
                      <am3d:sx n="1000000" d="1000000"/>
                      <am3d:sy n="1000000" d="1000000"/>
                      <am3d:sz n="1000000" d="1000000"/>
                    </am3d:scale>
                    <am3d:rot ax="1383389" ay="2299638" az="887197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067743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>
                <a:extLst>
                  <a:ext uri="{FF2B5EF4-FFF2-40B4-BE49-F238E27FC236}">
                    <a16:creationId xmlns:a16="http://schemas.microsoft.com/office/drawing/2014/main" id="{D52E31AC-AA90-BD0A-F0E1-011C281A4D5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98644" y="-1075632"/>
                <a:ext cx="8367018" cy="835335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>
                <a:extLst>
                  <a:ext uri="{FF2B5EF4-FFF2-40B4-BE49-F238E27FC236}">
                    <a16:creationId xmlns:a16="http://schemas.microsoft.com/office/drawing/2014/main" id="{0B05E604-2B46-53BB-74E7-52979AEB963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35924713"/>
                  </p:ext>
                </p:extLst>
              </p:nvPr>
            </p:nvGraphicFramePr>
            <p:xfrm>
              <a:off x="12901968" y="396656"/>
              <a:ext cx="2570212" cy="6968130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2570212" cy="6968130"/>
                    </a:xfrm>
                    <a:prstGeom prst="rect">
                      <a:avLst/>
                    </a:prstGeom>
                    <a:scene3d>
                      <a:camera prst="orthographicFront"/>
                      <a:lightRig rig="threePt" dir="t"/>
                    </a:scene3d>
                    <a:sp3d prstMaterial="dkEdge"/>
                  </am3d:spPr>
                  <am3d:camera>
                    <am3d:pos x="0" y="0" z="5033966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8885" d="1000000"/>
                    <am3d:preTrans dx="-1580313" dy="-12187912" dz="2716054"/>
                    <am3d:scale>
                      <am3d:sx n="1000000" d="1000000"/>
                      <am3d:sy n="1000000" d="1000000"/>
                      <am3d:sz n="1000000" d="1000000"/>
                    </am3d:scale>
                    <am3d:rot ax="2385947" ay="1321588" az="1039982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738697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>
                <a:extLst>
                  <a:ext uri="{FF2B5EF4-FFF2-40B4-BE49-F238E27FC236}">
                    <a16:creationId xmlns:a16="http://schemas.microsoft.com/office/drawing/2014/main" id="{0B05E604-2B46-53BB-74E7-52979AEB963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901968" y="396656"/>
                <a:ext cx="2570212" cy="6968130"/>
              </a:xfrm>
              <a:prstGeom prst="rect">
                <a:avLst/>
              </a:prstGeom>
              <a:scene3d>
                <a:camera prst="orthographicFront"/>
                <a:lightRig rig="threePt" dir="t"/>
              </a:scene3d>
              <a:sp3d prstMaterial="dkEdge"/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532458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0042B2-CDBC-ADE6-F758-B3A31CD760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0301556-032F-7B5D-8805-FDC03138025F}"/>
              </a:ext>
            </a:extLst>
          </p:cNvPr>
          <p:cNvSpPr/>
          <p:nvPr/>
        </p:nvSpPr>
        <p:spPr>
          <a:xfrm>
            <a:off x="0" y="0"/>
            <a:ext cx="12192000" cy="169068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A5BD1F-559E-9A23-4747-B012EAACF2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COMPUTER VISION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DBEA63-A88F-F383-1EDF-DF199D729E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4880" y="2414270"/>
            <a:ext cx="10515600" cy="4351338"/>
          </a:xfrm>
        </p:spPr>
        <p:txBody>
          <a:bodyPr/>
          <a:lstStyle/>
          <a:p>
            <a:r>
              <a:rPr lang="en-US">
                <a:solidFill>
                  <a:schemeClr val="bg1">
                    <a:lumMod val="65000"/>
                  </a:schemeClr>
                </a:solidFill>
                <a:cs typeface="Arial" panose="020B0604020202020204" pitchFamily="34" charset="0"/>
              </a:rPr>
              <a:t>Hardware – Software Integration</a:t>
            </a:r>
          </a:p>
          <a:p>
            <a:r>
              <a:rPr lang="en-US">
                <a:solidFill>
                  <a:schemeClr val="bg1">
                    <a:lumMod val="65000"/>
                  </a:schemeClr>
                </a:solidFill>
                <a:cs typeface="Arial" panose="020B0604020202020204" pitchFamily="34" charset="0"/>
              </a:rPr>
              <a:t>Computer Vision based classification</a:t>
            </a:r>
          </a:p>
          <a:p>
            <a:r>
              <a:rPr lang="en-US">
                <a:solidFill>
                  <a:schemeClr val="bg1">
                    <a:lumMod val="65000"/>
                  </a:schemeClr>
                </a:solidFill>
                <a:cs typeface="Arial" panose="020B0604020202020204" pitchFamily="34" charset="0"/>
              </a:rPr>
              <a:t>Automated movement system</a:t>
            </a:r>
          </a:p>
          <a:p>
            <a:r>
              <a:rPr lang="en-US">
                <a:solidFill>
                  <a:schemeClr val="bg1">
                    <a:lumMod val="65000"/>
                  </a:schemeClr>
                </a:solidFill>
                <a:cs typeface="Arial" panose="020B0604020202020204" pitchFamily="34" charset="0"/>
              </a:rPr>
              <a:t>Embedded system development</a:t>
            </a:r>
          </a:p>
          <a:p>
            <a:r>
              <a:rPr lang="en-US">
                <a:solidFill>
                  <a:schemeClr val="bg1">
                    <a:lumMod val="65000"/>
                  </a:schemeClr>
                </a:solidFill>
                <a:cs typeface="Arial" panose="020B0604020202020204" pitchFamily="34" charset="0"/>
              </a:rPr>
              <a:t>Local and Real-Time Operation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3D Model 7">
                <a:extLst>
                  <a:ext uri="{FF2B5EF4-FFF2-40B4-BE49-F238E27FC236}">
                    <a16:creationId xmlns:a16="http://schemas.microsoft.com/office/drawing/2014/main" id="{9A647CD6-D2B7-82D6-D443-F4106DE368FB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8644336" y="353827"/>
              <a:ext cx="2570212" cy="6968130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570212" cy="6968130"/>
                    </a:xfrm>
                    <a:prstGeom prst="rect">
                      <a:avLst/>
                    </a:prstGeom>
                    <a:scene3d>
                      <a:camera prst="orthographicFront"/>
                      <a:lightRig rig="threePt" dir="t"/>
                    </a:scene3d>
                    <a:sp3d prstMaterial="dkEdge"/>
                  </am3d:spPr>
                  <am3d:camera>
                    <am3d:pos x="0" y="0" z="5033966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8885" d="1000000"/>
                    <am3d:preTrans dx="-1580313" dy="-12187912" dz="2716054"/>
                    <am3d:scale>
                      <am3d:sx n="1000000" d="1000000"/>
                      <am3d:sy n="1000000" d="1000000"/>
                      <am3d:sz n="1000000" d="1000000"/>
                    </am3d:scale>
                    <am3d:rot ax="2385947" ay="1321588" az="1039982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738697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3D Model 7">
                <a:extLst>
                  <a:ext uri="{FF2B5EF4-FFF2-40B4-BE49-F238E27FC236}">
                    <a16:creationId xmlns:a16="http://schemas.microsoft.com/office/drawing/2014/main" id="{9A647CD6-D2B7-82D6-D443-F4106DE368F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644336" y="353827"/>
                <a:ext cx="2570212" cy="6968130"/>
              </a:xfrm>
              <a:prstGeom prst="rect">
                <a:avLst/>
              </a:prstGeom>
              <a:scene3d>
                <a:camera prst="orthographicFront"/>
                <a:lightRig rig="threePt" dir="t"/>
              </a:scene3d>
              <a:sp3d prstMaterial="dkEdge"/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7520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AC68200-0FB1-7676-6465-043B276010B4}"/>
              </a:ext>
            </a:extLst>
          </p:cNvPr>
          <p:cNvSpPr/>
          <p:nvPr/>
        </p:nvSpPr>
        <p:spPr>
          <a:xfrm>
            <a:off x="0" y="0"/>
            <a:ext cx="12192000" cy="169068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CB9EA2-25EF-EA80-9B9E-EEC64647C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OBJECTIVE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BC42EE-5F9D-1BA2-8EDE-4453AAF357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4880" y="2414270"/>
            <a:ext cx="10515600" cy="4351338"/>
          </a:xfrm>
        </p:spPr>
        <p:txBody>
          <a:bodyPr/>
          <a:lstStyle/>
          <a:p>
            <a:r>
              <a:rPr lang="en-US">
                <a:solidFill>
                  <a:schemeClr val="bg1">
                    <a:lumMod val="65000"/>
                  </a:schemeClr>
                </a:solidFill>
                <a:cs typeface="Arial" panose="020B0604020202020204" pitchFamily="34" charset="0"/>
              </a:rPr>
              <a:t>Use </a:t>
            </a:r>
            <a:r>
              <a:rPr lang="en-US" b="1">
                <a:solidFill>
                  <a:schemeClr val="bg1">
                    <a:lumMod val="65000"/>
                  </a:schemeClr>
                </a:solidFill>
                <a:cs typeface="Arial" panose="020B0604020202020204" pitchFamily="34" charset="0"/>
              </a:rPr>
              <a:t>embedded system</a:t>
            </a:r>
            <a:r>
              <a:rPr lang="en-US">
                <a:solidFill>
                  <a:schemeClr val="bg1">
                    <a:lumMod val="65000"/>
                  </a:schemeClr>
                </a:solidFill>
                <a:cs typeface="Arial" panose="020B0604020202020204" pitchFamily="34" charset="0"/>
              </a:rPr>
              <a:t> and </a:t>
            </a:r>
            <a:r>
              <a:rPr lang="en-US" b="1">
                <a:solidFill>
                  <a:schemeClr val="bg1">
                    <a:lumMod val="65000"/>
                  </a:schemeClr>
                </a:solidFill>
                <a:cs typeface="Arial" panose="020B0604020202020204" pitchFamily="34" charset="0"/>
              </a:rPr>
              <a:t>edge computing </a:t>
            </a:r>
            <a:r>
              <a:rPr lang="en-US">
                <a:solidFill>
                  <a:schemeClr val="bg1">
                    <a:lumMod val="65000"/>
                  </a:schemeClr>
                </a:solidFill>
                <a:cs typeface="Arial" panose="020B0604020202020204" pitchFamily="34" charset="0"/>
              </a:rPr>
              <a:t>for automated object sorting</a:t>
            </a:r>
          </a:p>
          <a:p>
            <a:r>
              <a:rPr lang="en-US">
                <a:solidFill>
                  <a:schemeClr val="bg1">
                    <a:lumMod val="65000"/>
                  </a:schemeClr>
                </a:solidFill>
                <a:cs typeface="Arial" panose="020B0604020202020204" pitchFamily="34" charset="0"/>
              </a:rPr>
              <a:t>Use </a:t>
            </a:r>
            <a:r>
              <a:rPr lang="en-US" b="1">
                <a:solidFill>
                  <a:schemeClr val="bg1">
                    <a:lumMod val="65000"/>
                  </a:schemeClr>
                </a:solidFill>
                <a:cs typeface="Arial" panose="020B0604020202020204" pitchFamily="34" charset="0"/>
              </a:rPr>
              <a:t>computer vision </a:t>
            </a:r>
            <a:r>
              <a:rPr lang="en-US">
                <a:solidFill>
                  <a:schemeClr val="bg1">
                    <a:lumMod val="65000"/>
                  </a:schemeClr>
                </a:solidFill>
                <a:cs typeface="Arial" panose="020B0604020202020204" pitchFamily="34" charset="0"/>
              </a:rPr>
              <a:t>to detect and classify objects in real time</a:t>
            </a:r>
          </a:p>
          <a:p>
            <a:r>
              <a:rPr lang="en-US">
                <a:solidFill>
                  <a:schemeClr val="bg1">
                    <a:lumMod val="65000"/>
                  </a:schemeClr>
                </a:solidFill>
                <a:cs typeface="Arial" panose="020B0604020202020204" pitchFamily="34" charset="0"/>
              </a:rPr>
              <a:t>Design and control an </a:t>
            </a:r>
            <a:r>
              <a:rPr lang="en-US" b="1">
                <a:solidFill>
                  <a:schemeClr val="bg1">
                    <a:lumMod val="65000"/>
                  </a:schemeClr>
                </a:solidFill>
                <a:cs typeface="Arial" panose="020B0604020202020204" pitchFamily="34" charset="0"/>
              </a:rPr>
              <a:t>X-Y gantry system </a:t>
            </a:r>
            <a:r>
              <a:rPr lang="en-US">
                <a:solidFill>
                  <a:schemeClr val="bg1">
                    <a:lumMod val="65000"/>
                  </a:schemeClr>
                </a:solidFill>
                <a:cs typeface="Arial" panose="020B0604020202020204" pitchFamily="34" charset="0"/>
              </a:rPr>
              <a:t>for precise placement</a:t>
            </a:r>
          </a:p>
          <a:p>
            <a:r>
              <a:rPr lang="en-US">
                <a:solidFill>
                  <a:schemeClr val="bg1">
                    <a:lumMod val="65000"/>
                  </a:schemeClr>
                </a:solidFill>
                <a:cs typeface="Arial" panose="020B0604020202020204" pitchFamily="34" charset="0"/>
              </a:rPr>
              <a:t>Apply embedded system design principles and object-oriented programming from CMPE 246</a:t>
            </a:r>
          </a:p>
          <a:p>
            <a:r>
              <a:rPr lang="en-US">
                <a:solidFill>
                  <a:schemeClr val="bg1">
                    <a:lumMod val="65000"/>
                  </a:schemeClr>
                </a:solidFill>
                <a:cs typeface="Arial" panose="020B0604020202020204" pitchFamily="34" charset="0"/>
              </a:rPr>
              <a:t>Develop </a:t>
            </a:r>
            <a:r>
              <a:rPr lang="en-US" b="1">
                <a:solidFill>
                  <a:schemeClr val="bg1">
                    <a:lumMod val="65000"/>
                  </a:schemeClr>
                </a:solidFill>
                <a:cs typeface="Arial" panose="020B0604020202020204" pitchFamily="34" charset="0"/>
              </a:rPr>
              <a:t>reactive full-stack application </a:t>
            </a:r>
            <a:r>
              <a:rPr lang="en-US">
                <a:solidFill>
                  <a:schemeClr val="bg1">
                    <a:lumMod val="65000"/>
                  </a:schemeClr>
                </a:solidFill>
                <a:cs typeface="Arial" panose="020B0604020202020204" pitchFamily="34" charset="0"/>
              </a:rPr>
              <a:t>to monitor and control sorting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>
                <a:extLst>
                  <a:ext uri="{FF2B5EF4-FFF2-40B4-BE49-F238E27FC236}">
                    <a16:creationId xmlns:a16="http://schemas.microsoft.com/office/drawing/2014/main" id="{0986C1A1-E2B7-5CE4-3454-B636563B2BA7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-17614392" y="-1342395"/>
              <a:ext cx="22840581" cy="26830453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2840581" cy="26830453"/>
                    </a:xfrm>
                    <a:prstGeom prst="rect">
                      <a:avLst/>
                    </a:prstGeom>
                  </am3d:spPr>
                  <am3d:camera>
                    <am3d:pos x="0" y="0" z="6769735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09813" d="1000000"/>
                    <am3d:preTrans dx="-1065109" dy="-9502809" dz="877798"/>
                    <am3d:scale>
                      <am3d:sx n="1000000" d="1000000"/>
                      <am3d:sy n="1000000" d="1000000"/>
                      <am3d:sz n="1000000" d="1000000"/>
                    </am3d:scale>
                    <am3d:rot ax="4377300" ay="867097" az="2348703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960601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>
                <a:extLst>
                  <a:ext uri="{FF2B5EF4-FFF2-40B4-BE49-F238E27FC236}">
                    <a16:creationId xmlns:a16="http://schemas.microsoft.com/office/drawing/2014/main" id="{0986C1A1-E2B7-5CE4-3454-B636563B2BA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17614392" y="-1342395"/>
                <a:ext cx="22840581" cy="2683045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45097070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AC68200-0FB1-7676-6465-043B276010B4}"/>
              </a:ext>
            </a:extLst>
          </p:cNvPr>
          <p:cNvSpPr/>
          <p:nvPr/>
        </p:nvSpPr>
        <p:spPr>
          <a:xfrm>
            <a:off x="0" y="0"/>
            <a:ext cx="12192000" cy="169068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CB9EA2-25EF-EA80-9B9E-EEC64647C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Prototype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>
                <a:extLst>
                  <a:ext uri="{FF2B5EF4-FFF2-40B4-BE49-F238E27FC236}">
                    <a16:creationId xmlns:a16="http://schemas.microsoft.com/office/drawing/2014/main" id="{0986C1A1-E2B7-5CE4-3454-B636563B2BA7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-17614392" y="-1342395"/>
              <a:ext cx="22840581" cy="26830453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22840581" cy="26830453"/>
                    </a:xfrm>
                    <a:prstGeom prst="rect">
                      <a:avLst/>
                    </a:prstGeom>
                  </am3d:spPr>
                  <am3d:camera>
                    <am3d:pos x="0" y="0" z="6769735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09813" d="1000000"/>
                    <am3d:preTrans dx="-1065109" dy="-9502809" dz="877798"/>
                    <am3d:scale>
                      <am3d:sx n="1000000" d="1000000"/>
                      <am3d:sy n="1000000" d="1000000"/>
                      <am3d:sz n="1000000" d="1000000"/>
                    </am3d:scale>
                    <am3d:rot ax="4377300" ay="867097" az="2348703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2960601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>
                <a:extLst>
                  <a:ext uri="{FF2B5EF4-FFF2-40B4-BE49-F238E27FC236}">
                    <a16:creationId xmlns:a16="http://schemas.microsoft.com/office/drawing/2014/main" id="{0986C1A1-E2B7-5CE4-3454-B636563B2BA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17614392" y="-1342395"/>
                <a:ext cx="22840581" cy="26830453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HJIYKBV">
            <a:hlinkClick r:id="" action="ppaction://media"/>
            <a:extLst>
              <a:ext uri="{FF2B5EF4-FFF2-40B4-BE49-F238E27FC236}">
                <a16:creationId xmlns:a16="http://schemas.microsoft.com/office/drawing/2014/main" id="{171C12C5-46DD-D89E-E9EA-1C7795B150A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883228" y="1871889"/>
            <a:ext cx="8425543" cy="4739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67706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91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41B0F5-5C7B-6089-36D5-D3B091156F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47C8E96-6CFD-6CBF-349B-92EB8A35ED67}"/>
              </a:ext>
            </a:extLst>
          </p:cNvPr>
          <p:cNvSpPr/>
          <p:nvPr/>
        </p:nvSpPr>
        <p:spPr>
          <a:xfrm>
            <a:off x="0" y="0"/>
            <a:ext cx="12192000" cy="169068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0467C9-C8C5-D444-F6F3-B0154886BF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REAL WORLD APPLICABILITY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202C88-2522-2695-C92F-11D45D1910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3193" y="2141537"/>
            <a:ext cx="10515600" cy="4351338"/>
          </a:xfrm>
        </p:spPr>
        <p:txBody>
          <a:bodyPr/>
          <a:lstStyle/>
          <a:p>
            <a:r>
              <a:rPr lang="en-US" b="1">
                <a:solidFill>
                  <a:schemeClr val="bg1">
                    <a:lumMod val="65000"/>
                  </a:schemeClr>
                </a:solidFill>
                <a:cs typeface="Arial" panose="020B0604020202020204" pitchFamily="34" charset="0"/>
              </a:rPr>
              <a:t>Warehouse Automation:</a:t>
            </a:r>
            <a:r>
              <a:rPr lang="en-US">
                <a:solidFill>
                  <a:schemeClr val="bg1">
                    <a:lumMod val="65000"/>
                  </a:schemeClr>
                </a:solidFill>
                <a:cs typeface="Arial" panose="020B0604020202020204" pitchFamily="34" charset="0"/>
              </a:rPr>
              <a:t> Item sorting and placement using vision and motors (like a mini Amazon robot arm)</a:t>
            </a:r>
          </a:p>
          <a:p>
            <a:r>
              <a:rPr lang="en-US" b="1">
                <a:solidFill>
                  <a:schemeClr val="bg1">
                    <a:lumMod val="65000"/>
                  </a:schemeClr>
                </a:solidFill>
                <a:cs typeface="Arial" panose="020B0604020202020204" pitchFamily="34" charset="0"/>
              </a:rPr>
              <a:t>Smart Recycling:</a:t>
            </a:r>
            <a:r>
              <a:rPr lang="en-US">
                <a:solidFill>
                  <a:schemeClr val="bg1">
                    <a:lumMod val="65000"/>
                  </a:schemeClr>
                </a:solidFill>
                <a:cs typeface="Arial" panose="020B0604020202020204" pitchFamily="34" charset="0"/>
              </a:rPr>
              <a:t> Automatically sort waste by type (plastic, metal, etc.) using object recognition </a:t>
            </a:r>
          </a:p>
          <a:p>
            <a:r>
              <a:rPr lang="en-US" b="1">
                <a:solidFill>
                  <a:schemeClr val="bg1">
                    <a:lumMod val="65000"/>
                  </a:schemeClr>
                </a:solidFill>
                <a:cs typeface="Arial" panose="020B0604020202020204" pitchFamily="34" charset="0"/>
              </a:rPr>
              <a:t>Medical Labs:</a:t>
            </a:r>
            <a:r>
              <a:rPr lang="en-US">
                <a:solidFill>
                  <a:schemeClr val="bg1">
                    <a:lumMod val="65000"/>
                  </a:schemeClr>
                </a:solidFill>
                <a:cs typeface="Arial" panose="020B0604020202020204" pitchFamily="34" charset="0"/>
              </a:rPr>
              <a:t> Classify and organize sample containers or slides</a:t>
            </a:r>
          </a:p>
          <a:p>
            <a:r>
              <a:rPr lang="en-US" b="1">
                <a:solidFill>
                  <a:schemeClr val="bg1">
                    <a:lumMod val="65000"/>
                  </a:schemeClr>
                </a:solidFill>
                <a:cs typeface="Arial" panose="020B0604020202020204" pitchFamily="34" charset="0"/>
              </a:rPr>
              <a:t>Retail Backrooms: </a:t>
            </a:r>
            <a:r>
              <a:rPr lang="en-US">
                <a:solidFill>
                  <a:schemeClr val="bg1">
                    <a:lumMod val="65000"/>
                  </a:schemeClr>
                </a:solidFill>
                <a:cs typeface="Arial" panose="020B0604020202020204" pitchFamily="34" charset="0"/>
              </a:rPr>
              <a:t>Organize small items (e.g., electronics, accessories) into storage compartments</a:t>
            </a:r>
          </a:p>
          <a:p>
            <a:r>
              <a:rPr lang="en-US" b="1">
                <a:solidFill>
                  <a:schemeClr val="bg1">
                    <a:lumMod val="65000"/>
                  </a:schemeClr>
                </a:solidFill>
                <a:cs typeface="Arial" panose="020B0604020202020204" pitchFamily="34" charset="0"/>
              </a:rPr>
              <a:t>Home Robotics: </a:t>
            </a:r>
            <a:r>
              <a:rPr lang="en-US">
                <a:solidFill>
                  <a:schemeClr val="bg1">
                    <a:lumMod val="65000"/>
                  </a:schemeClr>
                </a:solidFill>
                <a:cs typeface="Arial" panose="020B0604020202020204" pitchFamily="34" charset="0"/>
              </a:rPr>
              <a:t>Smart drawer or bin that organizes your tools, toys, or screws for you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>
                <a:extLst>
                  <a:ext uri="{FF2B5EF4-FFF2-40B4-BE49-F238E27FC236}">
                    <a16:creationId xmlns:a16="http://schemas.microsoft.com/office/drawing/2014/main" id="{846FE673-64FC-D205-279B-AFC4DFF759A8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-20708673" y="168275"/>
              <a:ext cx="19870473" cy="22175599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9870473" cy="22175599"/>
                    </a:xfrm>
                    <a:prstGeom prst="rect">
                      <a:avLst/>
                    </a:prstGeom>
                  </am3d:spPr>
                  <am3d:camera>
                    <am3d:pos x="0" y="0" z="6769735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09813" d="1000000"/>
                    <am3d:preTrans dx="-1065109" dy="-9502809" dz="877798"/>
                    <am3d:scale>
                      <am3d:sx n="1000000" d="1000000"/>
                      <am3d:sy n="1000000" d="1000000"/>
                      <am3d:sz n="1000000" d="1000000"/>
                    </am3d:scale>
                    <am3d:rot ax="-5401616" ay="150006" az="-5436976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960601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>
                <a:extLst>
                  <a:ext uri="{FF2B5EF4-FFF2-40B4-BE49-F238E27FC236}">
                    <a16:creationId xmlns:a16="http://schemas.microsoft.com/office/drawing/2014/main" id="{846FE673-64FC-D205-279B-AFC4DFF759A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20708673" y="168275"/>
                <a:ext cx="19870473" cy="2217559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1087563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C67562EE6C13848BAB0F0C931433114" ma:contentTypeVersion="0" ma:contentTypeDescription="Create a new document." ma:contentTypeScope="" ma:versionID="59ddd01fcb7dcc17aa5bf568a16dadea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0ac25855ace4101f955e920892cfe465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9761E45-A6F9-4208-BEB1-5FC6EDE90653}">
  <ds:schemaRefs>
    <ds:schemaRef ds:uri="http://schemas.microsoft.com/office/2006/documentManagement/types"/>
    <ds:schemaRef ds:uri="http://schemas.openxmlformats.org/package/2006/metadata/core-properties"/>
    <ds:schemaRef ds:uri="http://schemas.microsoft.com/office/infopath/2007/PartnerControls"/>
    <ds:schemaRef ds:uri="http://purl.org/dc/dcmitype/"/>
    <ds:schemaRef ds:uri="http://schemas.microsoft.com/office/2006/metadata/properties"/>
    <ds:schemaRef ds:uri="http://purl.org/dc/terms/"/>
    <ds:schemaRef ds:uri="http://purl.org/dc/elements/1.1/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7505995B-F76A-459C-B5D6-08336018B5E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B1B55C6-9C22-4E35-B410-D60455AE3EB8}">
  <ds:schemaRefs>
    <ds:schemaRef ds:uri="http://purl.org/dc/elements/1.1/"/>
    <ds:schemaRef ds:uri="http://purl.org/dc/terms/"/>
    <ds:schemaRef ds:uri="http://schemas.microsoft.com/internal/obd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Metadata/LabelInfo.xml><?xml version="1.0" encoding="utf-8"?>
<clbl:labelList xmlns:clbl="http://schemas.microsoft.com/office/2020/mipLabelMetadata">
  <clbl:label id="{2fff08c9-91d4-4fc8-bbdd-dd59b7414ddb}" enabled="0" method="" siteId="{2fff08c9-91d4-4fc8-bbdd-dd59b7414ddb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378</Words>
  <Application>Microsoft Office PowerPoint</Application>
  <PresentationFormat>Widescreen</PresentationFormat>
  <Paragraphs>114</Paragraphs>
  <Slides>22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Aptos</vt:lpstr>
      <vt:lpstr>Aptos Display</vt:lpstr>
      <vt:lpstr>Arial</vt:lpstr>
      <vt:lpstr>Arial Black</vt:lpstr>
      <vt:lpstr>Office Theme</vt:lpstr>
      <vt:lpstr>PowerPoint Presentation</vt:lpstr>
      <vt:lpstr>ai-powered vision. precision sorting.  build without limitations.</vt:lpstr>
      <vt:lpstr>PowerPoint Presentation</vt:lpstr>
      <vt:lpstr>PowerPoint Presentation</vt:lpstr>
      <vt:lpstr>So, what is  BRICK by BRICK?</vt:lpstr>
      <vt:lpstr>COMPUTER VISION</vt:lpstr>
      <vt:lpstr>OBJECTIVE</vt:lpstr>
      <vt:lpstr>Prototype</vt:lpstr>
      <vt:lpstr>REAL WORLD APPLICABILITY</vt:lpstr>
      <vt:lpstr>PowerPoint Presentation</vt:lpstr>
      <vt:lpstr>PowerPoint Presentation</vt:lpstr>
      <vt:lpstr>UML</vt:lpstr>
      <vt:lpstr>Internal Hardware</vt:lpstr>
      <vt:lpstr>Internal Hardware</vt:lpstr>
      <vt:lpstr>Internal Hardware</vt:lpstr>
      <vt:lpstr>Circuit Diagram</vt:lpstr>
      <vt:lpstr>User Interface</vt:lpstr>
      <vt:lpstr>PowerPoint Presentation</vt:lpstr>
      <vt:lpstr>PowerPoint Presentation</vt:lpstr>
      <vt:lpstr>PowerPoint Presentation</vt:lpstr>
      <vt:lpstr>More About this Project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sthwe@student.ubc.ca</dc:creator>
  <cp:lastModifiedBy>aho13@student.ubc.ca</cp:lastModifiedBy>
  <cp:revision>2</cp:revision>
  <dcterms:created xsi:type="dcterms:W3CDTF">2025-03-31T02:08:02Z</dcterms:created>
  <dcterms:modified xsi:type="dcterms:W3CDTF">2025-04-10T08:18:04Z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0x0101005C67562EE6C13848BAB0F0C931433114</vt:lpwstr>
  </property>
</Properties>
</file>